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60" r:id="rId4"/>
    <p:sldId id="261" r:id="rId5"/>
    <p:sldId id="262" r:id="rId6"/>
    <p:sldId id="263" r:id="rId7"/>
    <p:sldId id="264" r:id="rId8"/>
    <p:sldId id="266" r:id="rId9"/>
    <p:sldId id="267" r:id="rId10"/>
    <p:sldId id="268" r:id="rId11"/>
    <p:sldId id="279" r:id="rId12"/>
    <p:sldId id="271" r:id="rId13"/>
    <p:sldId id="273" r:id="rId14"/>
    <p:sldId id="274" r:id="rId15"/>
    <p:sldId id="275" r:id="rId16"/>
    <p:sldId id="276" r:id="rId17"/>
    <p:sldId id="277" r:id="rId18"/>
    <p:sldId id="278" r:id="rId19"/>
  </p:sldIdLst>
  <p:sldSz cx="9144000" cy="6858000" type="screen4x3"/>
  <p:notesSz cx="9144000" cy="6858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9042"/>
    <p:restoredTop sz="92308"/>
  </p:normalViewPr>
  <p:slideViewPr>
    <p:cSldViewPr>
      <p:cViewPr varScale="1">
        <p:scale>
          <a:sx n="52" d="100"/>
          <a:sy n="52" d="100"/>
        </p:scale>
        <p:origin x="2384" y="1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800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8/5/18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 u="sng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2400" b="0" i="0">
                <a:solidFill>
                  <a:schemeClr val="tx1"/>
                </a:solidFill>
                <a:latin typeface="Courier New"/>
                <a:cs typeface="Courier New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8/5/18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wo Content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6576059"/>
            <a:ext cx="9144000" cy="281940"/>
          </a:xfrm>
          <a:custGeom>
            <a:avLst/>
            <a:gdLst/>
            <a:ahLst/>
            <a:cxnLst/>
            <a:rect l="l" t="t" r="r" b="b"/>
            <a:pathLst>
              <a:path w="9144000" h="281940">
                <a:moveTo>
                  <a:pt x="0" y="281940"/>
                </a:moveTo>
                <a:lnTo>
                  <a:pt x="9144000" y="281940"/>
                </a:lnTo>
                <a:lnTo>
                  <a:pt x="9144000" y="0"/>
                </a:lnTo>
                <a:lnTo>
                  <a:pt x="0" y="0"/>
                </a:lnTo>
                <a:lnTo>
                  <a:pt x="0" y="281940"/>
                </a:lnTo>
                <a:close/>
              </a:path>
            </a:pathLst>
          </a:custGeom>
          <a:solidFill>
            <a:srgbClr val="001F5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 u="sng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55641" y="1684450"/>
            <a:ext cx="3871595" cy="40868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600" b="0" i="0">
                <a:solidFill>
                  <a:srgbClr val="404040"/>
                </a:solidFill>
                <a:latin typeface="Courier New"/>
                <a:cs typeface="Courier New"/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8/5/18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800" b="0" i="0" u="sng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8/5/18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Blank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8/5/18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6576059"/>
            <a:ext cx="9144000" cy="281940"/>
          </a:xfrm>
          <a:custGeom>
            <a:avLst/>
            <a:gdLst/>
            <a:ahLst/>
            <a:cxnLst/>
            <a:rect l="l" t="t" r="r" b="b"/>
            <a:pathLst>
              <a:path w="9144000" h="281940">
                <a:moveTo>
                  <a:pt x="0" y="281940"/>
                </a:moveTo>
                <a:lnTo>
                  <a:pt x="9144000" y="281940"/>
                </a:lnTo>
                <a:lnTo>
                  <a:pt x="9144000" y="0"/>
                </a:lnTo>
                <a:lnTo>
                  <a:pt x="0" y="0"/>
                </a:lnTo>
                <a:lnTo>
                  <a:pt x="0" y="281940"/>
                </a:lnTo>
                <a:close/>
              </a:path>
            </a:pathLst>
          </a:custGeom>
          <a:solidFill>
            <a:srgbClr val="001F5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60729" y="291845"/>
            <a:ext cx="7622540" cy="13773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800" b="0" i="0" u="sng">
                <a:solidFill>
                  <a:schemeClr val="tx1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10259" y="1674047"/>
            <a:ext cx="5319395" cy="357568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400" b="0" i="0">
                <a:solidFill>
                  <a:schemeClr val="tx1"/>
                </a:solidFill>
                <a:latin typeface="Courier New"/>
                <a:cs typeface="Courier New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144009" y="6645275"/>
            <a:ext cx="858520" cy="1397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90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8/5/18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8156447" y="6575107"/>
            <a:ext cx="186690" cy="2216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050" b="0" i="0">
                <a:solidFill>
                  <a:schemeClr val="bg1"/>
                </a:solidFill>
                <a:latin typeface="Arial"/>
                <a:cs typeface="Arial"/>
              </a:defRPr>
            </a:lvl1pPr>
          </a:lstStyle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‹#›</a:t>
            </a:fld>
            <a:endParaRPr spc="-55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2286" y="6400800"/>
            <a:ext cx="9142095" cy="457200"/>
          </a:xfrm>
          <a:custGeom>
            <a:avLst/>
            <a:gdLst/>
            <a:ahLst/>
            <a:cxnLst/>
            <a:rect l="l" t="t" r="r" b="b"/>
            <a:pathLst>
              <a:path w="9142095" h="457200">
                <a:moveTo>
                  <a:pt x="0" y="457200"/>
                </a:moveTo>
                <a:lnTo>
                  <a:pt x="9141714" y="457200"/>
                </a:lnTo>
                <a:lnTo>
                  <a:pt x="9141714" y="0"/>
                </a:lnTo>
                <a:lnTo>
                  <a:pt x="0" y="0"/>
                </a:lnTo>
                <a:lnTo>
                  <a:pt x="0" y="457200"/>
                </a:lnTo>
                <a:close/>
              </a:path>
            </a:pathLst>
          </a:custGeom>
          <a:solidFill>
            <a:srgbClr val="001F5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0" y="6334505"/>
            <a:ext cx="9142095" cy="64135"/>
          </a:xfrm>
          <a:custGeom>
            <a:avLst/>
            <a:gdLst/>
            <a:ahLst/>
            <a:cxnLst/>
            <a:rect l="l" t="t" r="r" b="b"/>
            <a:pathLst>
              <a:path w="9142095" h="64135">
                <a:moveTo>
                  <a:pt x="0" y="64008"/>
                </a:moveTo>
                <a:lnTo>
                  <a:pt x="9141714" y="64008"/>
                </a:lnTo>
                <a:lnTo>
                  <a:pt x="9141714" y="0"/>
                </a:lnTo>
                <a:lnTo>
                  <a:pt x="0" y="0"/>
                </a:lnTo>
                <a:lnTo>
                  <a:pt x="0" y="64008"/>
                </a:lnTo>
                <a:close/>
              </a:path>
            </a:pathLst>
          </a:custGeom>
          <a:solidFill>
            <a:srgbClr val="58585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685800" y="2675859"/>
            <a:ext cx="7406640" cy="0"/>
          </a:xfrm>
          <a:custGeom>
            <a:avLst/>
            <a:gdLst/>
            <a:ahLst/>
            <a:cxnLst/>
            <a:rect l="l" t="t" r="r" b="b"/>
            <a:pathLst>
              <a:path w="7406640">
                <a:moveTo>
                  <a:pt x="0" y="0"/>
                </a:moveTo>
                <a:lnTo>
                  <a:pt x="740664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 txBox="1">
            <a:spLocks noGrp="1"/>
          </p:cNvSpPr>
          <p:nvPr>
            <p:ph type="body" idx="1"/>
          </p:nvPr>
        </p:nvSpPr>
        <p:spPr>
          <a:xfrm>
            <a:off x="685800" y="381000"/>
            <a:ext cx="7086600" cy="2294859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04139">
              <a:lnSpc>
                <a:spcPts val="8880"/>
              </a:lnSpc>
              <a:spcBef>
                <a:spcPts val="95"/>
              </a:spcBef>
            </a:pPr>
            <a:r>
              <a:rPr sz="7000" kern="1200" spc="-100" dirty="0">
                <a:solidFill>
                  <a:srgbClr val="252525"/>
                </a:solidFill>
                <a:latin typeface="Arial"/>
                <a:cs typeface="Arial"/>
              </a:rPr>
              <a:t>BRANCHING,</a:t>
            </a:r>
            <a:endParaRPr sz="7000" kern="1200" spc="-100" dirty="0">
              <a:latin typeface="Arial"/>
              <a:cs typeface="Arial"/>
            </a:endParaRPr>
          </a:p>
          <a:p>
            <a:pPr marL="104139">
              <a:lnSpc>
                <a:spcPts val="8880"/>
              </a:lnSpc>
            </a:pPr>
            <a:r>
              <a:rPr sz="7000" kern="1200" spc="-100" dirty="0">
                <a:solidFill>
                  <a:srgbClr val="252525"/>
                </a:solidFill>
                <a:latin typeface="Arial"/>
                <a:cs typeface="Arial"/>
              </a:rPr>
              <a:t>ITERATION</a:t>
            </a:r>
            <a:endParaRPr sz="7000" kern="1200" spc="-100" dirty="0">
              <a:latin typeface="Arial"/>
              <a:cs typeface="Arial"/>
            </a:endParaRPr>
          </a:p>
        </p:txBody>
      </p:sp>
      <p:sp>
        <p:nvSpPr>
          <p:cNvPr id="9" name="Rectangle 8"/>
          <p:cNvSpPr/>
          <p:nvPr/>
        </p:nvSpPr>
        <p:spPr>
          <a:xfrm>
            <a:off x="685800" y="3048000"/>
            <a:ext cx="4572000" cy="1623521"/>
          </a:xfrm>
          <a:prstGeom prst="rect">
            <a:avLst/>
          </a:prstGeom>
        </p:spPr>
        <p:txBody>
          <a:bodyPr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19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lang="en-US" spc="-70" dirty="0">
                <a:latin typeface="Arial"/>
                <a:cs typeface="Arial"/>
              </a:rPr>
              <a:t>string </a:t>
            </a:r>
            <a:r>
              <a:rPr lang="en-US" spc="-55" dirty="0">
                <a:latin typeface="Arial"/>
                <a:cs typeface="Arial"/>
              </a:rPr>
              <a:t>type</a:t>
            </a:r>
            <a:endParaRPr lang="en-US" dirty="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lang="en-US" spc="-110" dirty="0">
                <a:latin typeface="Arial"/>
                <a:cs typeface="Arial"/>
              </a:rPr>
              <a:t>branching </a:t>
            </a:r>
            <a:r>
              <a:rPr lang="en-US" spc="-125" dirty="0">
                <a:latin typeface="Arial"/>
                <a:cs typeface="Arial"/>
              </a:rPr>
              <a:t>and</a:t>
            </a:r>
            <a:r>
              <a:rPr lang="en-US" spc="-250" dirty="0">
                <a:latin typeface="Arial"/>
                <a:cs typeface="Arial"/>
              </a:rPr>
              <a:t> </a:t>
            </a:r>
            <a:r>
              <a:rPr lang="en-US" spc="-80" dirty="0">
                <a:latin typeface="Arial"/>
                <a:cs typeface="Arial"/>
              </a:rPr>
              <a:t>conditionals</a:t>
            </a:r>
            <a:endParaRPr lang="en-US" dirty="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08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lang="en-US" spc="-50" dirty="0">
                <a:latin typeface="Arial"/>
                <a:cs typeface="Arial"/>
              </a:rPr>
              <a:t>indentation</a:t>
            </a:r>
            <a:endParaRPr lang="en-US" dirty="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lang="en-US" spc="-30" dirty="0">
                <a:latin typeface="Arial"/>
                <a:cs typeface="Arial"/>
              </a:rPr>
              <a:t>iteration </a:t>
            </a:r>
            <a:r>
              <a:rPr lang="en-US" spc="-125" dirty="0">
                <a:latin typeface="Arial"/>
                <a:cs typeface="Arial"/>
              </a:rPr>
              <a:t>and</a:t>
            </a:r>
            <a:r>
              <a:rPr lang="en-US" spc="-320" dirty="0">
                <a:latin typeface="Arial"/>
                <a:cs typeface="Arial"/>
              </a:rPr>
              <a:t> </a:t>
            </a:r>
            <a:r>
              <a:rPr lang="en-US" spc="-100" dirty="0">
                <a:latin typeface="Arial"/>
                <a:cs typeface="Arial"/>
              </a:rPr>
              <a:t>loops</a:t>
            </a:r>
            <a:endParaRPr lang="en-US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645414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kern="1200" spc="-100" dirty="0">
                <a:latin typeface="Courier New"/>
                <a:cs typeface="Courier New"/>
              </a:rPr>
              <a:t>= </a:t>
            </a:r>
            <a:r>
              <a:rPr kern="1200" spc="-100" dirty="0"/>
              <a:t>vs </a:t>
            </a:r>
            <a:r>
              <a:rPr kern="1200" spc="-100" dirty="0">
                <a:latin typeface="Courier New"/>
                <a:cs typeface="Courier New"/>
              </a:rPr>
              <a:t>==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833056"/>
            <a:ext cx="6426200" cy="4050029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 marR="5080" algn="just">
              <a:lnSpc>
                <a:spcPct val="120000"/>
              </a:lnSpc>
              <a:spcBef>
                <a:spcPts val="105"/>
              </a:spcBef>
            </a:pPr>
            <a:r>
              <a:rPr sz="2000" dirty="0">
                <a:latin typeface="Courier New"/>
                <a:cs typeface="Courier New"/>
              </a:rPr>
              <a:t>x = </a:t>
            </a:r>
            <a:r>
              <a:rPr sz="2000" spc="-5" dirty="0">
                <a:latin typeface="Courier New"/>
                <a:cs typeface="Courier New"/>
              </a:rPr>
              <a:t>float(input("Enter </a:t>
            </a:r>
            <a:r>
              <a:rPr sz="2000" dirty="0">
                <a:latin typeface="Courier New"/>
                <a:cs typeface="Courier New"/>
              </a:rPr>
              <a:t>a </a:t>
            </a:r>
            <a:r>
              <a:rPr sz="2000" spc="-5" dirty="0">
                <a:latin typeface="Courier New"/>
                <a:cs typeface="Courier New"/>
              </a:rPr>
              <a:t>number for x: "))  y = float(input("Enter a number for y: "))  if x ==</a:t>
            </a:r>
            <a:r>
              <a:rPr sz="2000" spc="-65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y:</a:t>
            </a:r>
            <a:endParaRPr sz="2000">
              <a:latin typeface="Courier New"/>
              <a:cs typeface="Courier New"/>
            </a:endParaRPr>
          </a:p>
          <a:p>
            <a:pPr marL="622300" marR="1833245">
              <a:lnSpc>
                <a:spcPct val="120000"/>
              </a:lnSpc>
            </a:pPr>
            <a:r>
              <a:rPr sz="2000" spc="-5" dirty="0">
                <a:latin typeface="Courier New"/>
                <a:cs typeface="Courier New"/>
              </a:rPr>
              <a:t>print("x and y are equal")  if y !=</a:t>
            </a:r>
            <a:r>
              <a:rPr sz="2000" spc="-65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0:</a:t>
            </a:r>
            <a:endParaRPr sz="2000">
              <a:latin typeface="Courier New"/>
              <a:cs typeface="Courier New"/>
            </a:endParaRPr>
          </a:p>
          <a:p>
            <a:pPr marL="12700" marR="156210" indent="1219200">
              <a:lnSpc>
                <a:spcPct val="120000"/>
              </a:lnSpc>
            </a:pPr>
            <a:r>
              <a:rPr sz="2000" spc="-5" dirty="0">
                <a:latin typeface="Courier New"/>
                <a:cs typeface="Courier New"/>
              </a:rPr>
              <a:t>print("therefore, x / y is", x/y)  elif x &lt;</a:t>
            </a:r>
            <a:r>
              <a:rPr sz="2000" spc="-6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y:</a:t>
            </a:r>
            <a:endParaRPr sz="2000">
              <a:latin typeface="Courier New"/>
              <a:cs typeface="Courier New"/>
            </a:endParaRPr>
          </a:p>
          <a:p>
            <a:pPr marL="12700" marR="2595245" indent="609600">
              <a:lnSpc>
                <a:spcPts val="2880"/>
              </a:lnSpc>
              <a:spcBef>
                <a:spcPts val="175"/>
              </a:spcBef>
            </a:pPr>
            <a:r>
              <a:rPr sz="2000" spc="-5" dirty="0">
                <a:latin typeface="Courier New"/>
                <a:cs typeface="Courier New"/>
              </a:rPr>
              <a:t>print("x is smaller")  else:</a:t>
            </a:r>
            <a:endParaRPr sz="2000">
              <a:latin typeface="Courier New"/>
              <a:cs typeface="Courier New"/>
            </a:endParaRPr>
          </a:p>
          <a:p>
            <a:pPr marL="12700" marR="2595245" indent="609600">
              <a:lnSpc>
                <a:spcPts val="2880"/>
              </a:lnSpc>
            </a:pPr>
            <a:r>
              <a:rPr sz="2000" spc="-5" dirty="0">
                <a:latin typeface="Courier New"/>
                <a:cs typeface="Courier New"/>
              </a:rPr>
              <a:t>print("y is smaller")  print("thanks!")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823341" y="2607945"/>
            <a:ext cx="6672580" cy="438150"/>
          </a:xfrm>
          <a:custGeom>
            <a:avLst/>
            <a:gdLst/>
            <a:ahLst/>
            <a:cxnLst/>
            <a:rect l="l" t="t" r="r" b="b"/>
            <a:pathLst>
              <a:path w="6672580" h="438150">
                <a:moveTo>
                  <a:pt x="0" y="438150"/>
                </a:moveTo>
                <a:lnTo>
                  <a:pt x="6672072" y="438150"/>
                </a:lnTo>
                <a:lnTo>
                  <a:pt x="6672072" y="0"/>
                </a:lnTo>
                <a:lnTo>
                  <a:pt x="0" y="0"/>
                </a:lnTo>
                <a:lnTo>
                  <a:pt x="0" y="438150"/>
                </a:lnTo>
                <a:close/>
              </a:path>
            </a:pathLst>
          </a:custGeom>
          <a:ln w="16002">
            <a:solidFill>
              <a:srgbClr val="FF0000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7265796" y="2633091"/>
            <a:ext cx="1601469" cy="1301241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645414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lang="en-US" kern="1200" spc="-100" dirty="0">
                <a:latin typeface="Arial" panose="020B0604020202020204" pitchFamily="34" charset="0"/>
                <a:cs typeface="Arial" panose="020B0604020202020204" pitchFamily="34" charset="0"/>
              </a:rPr>
              <a:t>EXERCISE</a:t>
            </a:r>
            <a:r>
              <a:rPr lang="en-US" kern="1200" spc="-100" dirty="0">
                <a:latin typeface="Courier New"/>
                <a:cs typeface="Courier New"/>
              </a:rPr>
              <a:t>	</a:t>
            </a:r>
            <a:endParaRPr kern="1200" spc="-100" dirty="0">
              <a:latin typeface="Courier New"/>
              <a:cs typeface="Courier New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10258" y="1833056"/>
            <a:ext cx="7876541" cy="4814780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Ask the user for a number. Depending on whether the number is even or odd, print out an appropriate message to the user.</a:t>
            </a:r>
          </a:p>
          <a:p>
            <a:r>
              <a:rPr lang="en-US" sz="2400" i="1" dirty="0">
                <a:latin typeface="Arial" panose="020B0604020202020204" pitchFamily="34" charset="0"/>
                <a:cs typeface="Arial" panose="020B0604020202020204" pitchFamily="34" charset="0"/>
              </a:rPr>
              <a:t>Hint: how does an even / odd number react differently when divided by 2?</a:t>
            </a:r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Extras: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If the number is a multiple of 4, print out a different message.</a:t>
            </a:r>
          </a:p>
          <a:p>
            <a:pPr marL="457200" indent="-457200">
              <a:buFont typeface="+mj-lt"/>
              <a:buAutoNum type="arabicPeriod"/>
            </a:pP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Ask the user for two numbers: one number to check (call it </a:t>
            </a:r>
            <a:r>
              <a:rPr lang="en-US" sz="2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num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) and one number to divide by (</a:t>
            </a: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check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). If </a:t>
            </a:r>
            <a:r>
              <a:rPr lang="en-US" sz="2400" dirty="0">
                <a:latin typeface="Courier New" panose="02070309020205020404" pitchFamily="49" charset="0"/>
                <a:cs typeface="Courier New" panose="02070309020205020404" pitchFamily="49" charset="0"/>
              </a:rPr>
              <a:t>check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 divides evenly into </a:t>
            </a:r>
            <a:r>
              <a:rPr lang="en-US" sz="2400" dirty="0" err="1">
                <a:latin typeface="Courier New" panose="02070309020205020404" pitchFamily="49" charset="0"/>
                <a:cs typeface="Courier New" panose="02070309020205020404" pitchFamily="49" charset="0"/>
              </a:rPr>
              <a:t>num</a:t>
            </a:r>
            <a:r>
              <a:rPr lang="en-US" sz="2400" dirty="0">
                <a:latin typeface="Arial" panose="020B0604020202020204" pitchFamily="34" charset="0"/>
                <a:cs typeface="Arial" panose="020B0604020202020204" pitchFamily="34" charset="0"/>
              </a:rPr>
              <a:t>, tell that to the user. If not, print a different appropriate message.</a:t>
            </a:r>
          </a:p>
          <a:p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4324521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53670">
              <a:lnSpc>
                <a:spcPts val="5320"/>
              </a:lnSpc>
              <a:spcBef>
                <a:spcPts val="100"/>
              </a:spcBef>
            </a:pPr>
            <a:r>
              <a:rPr sz="4000" u="none" kern="1200" spc="-100" dirty="0"/>
              <a:t>CONTROL FLOW:</a:t>
            </a:r>
          </a:p>
          <a:p>
            <a:pPr marL="153670">
              <a:lnSpc>
                <a:spcPts val="5320"/>
              </a:lnSpc>
              <a:tabLst>
                <a:tab pos="7609205" algn="l"/>
              </a:tabLst>
            </a:pPr>
            <a:r>
              <a:rPr sz="4000" kern="1200" spc="-100" dirty="0">
                <a:latin typeface="Courier New"/>
                <a:cs typeface="Courier New"/>
              </a:rPr>
              <a:t>while </a:t>
            </a:r>
            <a:r>
              <a:rPr sz="4000" kern="1200" spc="-100" dirty="0"/>
              <a:t>LOOPS</a:t>
            </a:r>
            <a:r>
              <a:rPr spc="-795" dirty="0"/>
              <a:t>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836745"/>
            <a:ext cx="3051810" cy="1501775"/>
          </a:xfrm>
          <a:prstGeom prst="rect">
            <a:avLst/>
          </a:prstGeom>
        </p:spPr>
        <p:txBody>
          <a:bodyPr vert="horz" wrap="square" lIns="0" tIns="4635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365"/>
              </a:spcBef>
            </a:pPr>
            <a:r>
              <a:rPr sz="2200" spc="-5" dirty="0">
                <a:latin typeface="Courier New"/>
                <a:cs typeface="Courier New"/>
              </a:rPr>
              <a:t>while</a:t>
            </a:r>
            <a:r>
              <a:rPr sz="2200" spc="-25" dirty="0">
                <a:latin typeface="Courier New"/>
                <a:cs typeface="Courier New"/>
              </a:rPr>
              <a:t> </a:t>
            </a:r>
            <a:r>
              <a:rPr sz="2200" spc="-5" dirty="0">
                <a:latin typeface="Courier New"/>
                <a:cs typeface="Courier New"/>
              </a:rPr>
              <a:t>&lt;condition&gt;:</a:t>
            </a:r>
            <a:endParaRPr sz="2200">
              <a:latin typeface="Courier New"/>
              <a:cs typeface="Courier New"/>
            </a:endParaRPr>
          </a:p>
          <a:p>
            <a:pPr marL="685165">
              <a:lnSpc>
                <a:spcPct val="100000"/>
              </a:lnSpc>
              <a:spcBef>
                <a:spcPts val="260"/>
              </a:spcBef>
            </a:pPr>
            <a:r>
              <a:rPr sz="2200" spc="-5" dirty="0">
                <a:latin typeface="Courier New"/>
                <a:cs typeface="Courier New"/>
              </a:rPr>
              <a:t>&lt;expression&gt;</a:t>
            </a:r>
            <a:endParaRPr sz="2200">
              <a:latin typeface="Courier New"/>
              <a:cs typeface="Courier New"/>
            </a:endParaRPr>
          </a:p>
          <a:p>
            <a:pPr marL="685165">
              <a:lnSpc>
                <a:spcPct val="100000"/>
              </a:lnSpc>
              <a:spcBef>
                <a:spcPts val="260"/>
              </a:spcBef>
            </a:pPr>
            <a:r>
              <a:rPr sz="2200" spc="-5" dirty="0">
                <a:latin typeface="Courier New"/>
                <a:cs typeface="Courier New"/>
              </a:rPr>
              <a:t>&lt;expression&gt;</a:t>
            </a:r>
            <a:endParaRPr sz="2200">
              <a:latin typeface="Courier New"/>
              <a:cs typeface="Courier New"/>
            </a:endParaRPr>
          </a:p>
          <a:p>
            <a:pPr marL="685165">
              <a:lnSpc>
                <a:spcPct val="100000"/>
              </a:lnSpc>
              <a:spcBef>
                <a:spcPts val="260"/>
              </a:spcBef>
            </a:pPr>
            <a:r>
              <a:rPr sz="2200" dirty="0">
                <a:latin typeface="Courier New"/>
                <a:cs typeface="Courier New"/>
              </a:rPr>
              <a:t>...</a:t>
            </a:r>
            <a:endParaRPr sz="2200">
              <a:latin typeface="Courier New"/>
              <a:cs typeface="Courier New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0259" y="3419855"/>
            <a:ext cx="2244090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Font typeface="Arial"/>
              <a:buChar char="▪"/>
              <a:tabLst>
                <a:tab pos="220979" algn="l"/>
              </a:tabLst>
            </a:pPr>
            <a:r>
              <a:rPr sz="2400" spc="-10" dirty="0">
                <a:latin typeface="Courier New"/>
                <a:cs typeface="Courier New"/>
              </a:rPr>
              <a:t>&lt;condition&gt;</a:t>
            </a:r>
            <a:endParaRPr sz="2400">
              <a:latin typeface="Courier New"/>
              <a:cs typeface="Courier New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3209289" y="3419855"/>
            <a:ext cx="2825115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400" spc="-120" dirty="0">
                <a:latin typeface="Arial"/>
                <a:cs typeface="Arial"/>
              </a:rPr>
              <a:t>evaluates </a:t>
            </a:r>
            <a:r>
              <a:rPr sz="2400" spc="15" dirty="0">
                <a:latin typeface="Arial"/>
                <a:cs typeface="Arial"/>
              </a:rPr>
              <a:t>to </a:t>
            </a:r>
            <a:r>
              <a:rPr sz="2400" spc="-190" dirty="0">
                <a:latin typeface="Arial"/>
                <a:cs typeface="Arial"/>
              </a:rPr>
              <a:t>a</a:t>
            </a:r>
            <a:r>
              <a:rPr sz="2400" spc="-330" dirty="0">
                <a:latin typeface="Arial"/>
                <a:cs typeface="Arial"/>
              </a:rPr>
              <a:t> </a:t>
            </a:r>
            <a:r>
              <a:rPr sz="2400" spc="-120" dirty="0">
                <a:latin typeface="Arial"/>
                <a:cs typeface="Arial"/>
              </a:rPr>
              <a:t>Boolean</a:t>
            </a:r>
            <a:endParaRPr sz="2400" dirty="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10259" y="3890771"/>
            <a:ext cx="6941820" cy="1154430"/>
          </a:xfrm>
          <a:prstGeom prst="rect">
            <a:avLst/>
          </a:prstGeom>
        </p:spPr>
        <p:txBody>
          <a:bodyPr vert="horz" wrap="square" lIns="0" tIns="82550" rIns="0" bIns="0" rtlCol="0">
            <a:spAutoFit/>
          </a:bodyPr>
          <a:lstStyle/>
          <a:p>
            <a:pPr marL="104139" marR="5080" indent="-91440">
              <a:lnSpc>
                <a:spcPts val="2310"/>
              </a:lnSpc>
              <a:spcBef>
                <a:spcPts val="650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35" dirty="0">
                <a:latin typeface="Arial"/>
                <a:cs typeface="Arial"/>
              </a:rPr>
              <a:t>if </a:t>
            </a:r>
            <a:r>
              <a:rPr sz="2400" spc="-5" dirty="0">
                <a:latin typeface="Courier New"/>
                <a:cs typeface="Courier New"/>
              </a:rPr>
              <a:t>&lt;condition&gt;</a:t>
            </a:r>
            <a:r>
              <a:rPr sz="2400" spc="-610" dirty="0">
                <a:latin typeface="Courier New"/>
                <a:cs typeface="Courier New"/>
              </a:rPr>
              <a:t> </a:t>
            </a:r>
            <a:r>
              <a:rPr sz="2400" spc="-125" dirty="0">
                <a:latin typeface="Arial"/>
                <a:cs typeface="Arial"/>
              </a:rPr>
              <a:t>is </a:t>
            </a:r>
            <a:r>
              <a:rPr sz="2400" spc="-20" dirty="0">
                <a:latin typeface="Courier New"/>
                <a:cs typeface="Courier New"/>
              </a:rPr>
              <a:t>True</a:t>
            </a:r>
            <a:r>
              <a:rPr sz="2400" spc="-20" dirty="0">
                <a:latin typeface="Arial"/>
                <a:cs typeface="Arial"/>
              </a:rPr>
              <a:t>, </a:t>
            </a:r>
            <a:r>
              <a:rPr sz="2400" spc="-75" dirty="0">
                <a:latin typeface="Arial"/>
                <a:cs typeface="Arial"/>
              </a:rPr>
              <a:t>do </a:t>
            </a:r>
            <a:r>
              <a:rPr sz="2400" spc="-55" dirty="0">
                <a:latin typeface="Arial"/>
                <a:cs typeface="Arial"/>
              </a:rPr>
              <a:t>all </a:t>
            </a:r>
            <a:r>
              <a:rPr sz="2400" spc="-30" dirty="0">
                <a:latin typeface="Arial"/>
                <a:cs typeface="Arial"/>
              </a:rPr>
              <a:t>the </a:t>
            </a:r>
            <a:r>
              <a:rPr sz="2400" spc="-135" dirty="0">
                <a:latin typeface="Arial"/>
                <a:cs typeface="Arial"/>
              </a:rPr>
              <a:t>steps </a:t>
            </a:r>
            <a:r>
              <a:rPr sz="2400" spc="-90" dirty="0">
                <a:latin typeface="Arial"/>
                <a:cs typeface="Arial"/>
              </a:rPr>
              <a:t>inside </a:t>
            </a:r>
            <a:r>
              <a:rPr sz="2400" spc="-30" dirty="0">
                <a:latin typeface="Arial"/>
                <a:cs typeface="Arial"/>
              </a:rPr>
              <a:t>the  </a:t>
            </a:r>
            <a:r>
              <a:rPr sz="2400" spc="-40" dirty="0">
                <a:latin typeface="Arial"/>
                <a:cs typeface="Arial"/>
              </a:rPr>
              <a:t>while </a:t>
            </a:r>
            <a:r>
              <a:rPr sz="2400" spc="-130" dirty="0">
                <a:latin typeface="Arial"/>
                <a:cs typeface="Arial"/>
              </a:rPr>
              <a:t>code</a:t>
            </a:r>
            <a:r>
              <a:rPr sz="2400" spc="-295" dirty="0">
                <a:latin typeface="Arial"/>
                <a:cs typeface="Arial"/>
              </a:rPr>
              <a:t> </a:t>
            </a:r>
            <a:r>
              <a:rPr sz="2400" spc="-90" dirty="0">
                <a:latin typeface="Arial"/>
                <a:cs typeface="Arial"/>
              </a:rPr>
              <a:t>block</a:t>
            </a:r>
            <a:endParaRPr sz="2400">
              <a:latin typeface="Arial"/>
              <a:cs typeface="Arial"/>
            </a:endParaRPr>
          </a:p>
          <a:p>
            <a:pPr marL="104139" indent="-91440">
              <a:lnSpc>
                <a:spcPct val="100000"/>
              </a:lnSpc>
              <a:spcBef>
                <a:spcPts val="830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140" dirty="0">
                <a:latin typeface="Arial"/>
                <a:cs typeface="Arial"/>
              </a:rPr>
              <a:t>check </a:t>
            </a:r>
            <a:r>
              <a:rPr sz="2400" spc="-5" dirty="0">
                <a:latin typeface="Courier New"/>
                <a:cs typeface="Courier New"/>
              </a:rPr>
              <a:t>&lt;condition&gt;</a:t>
            </a:r>
            <a:r>
              <a:rPr sz="2400" spc="-105" dirty="0">
                <a:latin typeface="Courier New"/>
                <a:cs typeface="Courier New"/>
              </a:rPr>
              <a:t> </a:t>
            </a:r>
            <a:r>
              <a:rPr sz="2400" spc="-135" dirty="0">
                <a:latin typeface="Arial"/>
                <a:cs typeface="Arial"/>
              </a:rPr>
              <a:t>again</a:t>
            </a:r>
            <a:endParaRPr sz="24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810259" y="5123941"/>
            <a:ext cx="3752215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75" dirty="0">
                <a:latin typeface="Arial"/>
                <a:cs typeface="Arial"/>
              </a:rPr>
              <a:t>repeat </a:t>
            </a:r>
            <a:r>
              <a:rPr sz="2400" spc="-5" dirty="0">
                <a:latin typeface="Arial"/>
                <a:cs typeface="Arial"/>
              </a:rPr>
              <a:t>until</a:t>
            </a:r>
            <a:r>
              <a:rPr sz="2400" spc="-190" dirty="0">
                <a:latin typeface="Arial"/>
                <a:cs typeface="Arial"/>
              </a:rPr>
              <a:t> </a:t>
            </a:r>
            <a:r>
              <a:rPr sz="2400" spc="-10" dirty="0">
                <a:latin typeface="Courier New"/>
                <a:cs typeface="Courier New"/>
              </a:rPr>
              <a:t>&lt;condition&gt;</a:t>
            </a:r>
            <a:endParaRPr sz="2400">
              <a:latin typeface="Courier New"/>
              <a:cs typeface="Courier New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4717288" y="5123941"/>
            <a:ext cx="1196975" cy="3911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400" spc="-125" dirty="0">
                <a:latin typeface="Arial"/>
                <a:cs typeface="Arial"/>
              </a:rPr>
              <a:t>is</a:t>
            </a:r>
            <a:r>
              <a:rPr sz="2400" spc="-235" dirty="0">
                <a:latin typeface="Arial"/>
                <a:cs typeface="Arial"/>
              </a:rPr>
              <a:t> </a:t>
            </a:r>
            <a:r>
              <a:rPr sz="2400" spc="-5" dirty="0">
                <a:latin typeface="Courier New"/>
                <a:cs typeface="Courier New"/>
              </a:rPr>
              <a:t>False</a:t>
            </a:r>
            <a:endParaRPr sz="24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291845"/>
            <a:ext cx="6020435" cy="137731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5320"/>
              </a:lnSpc>
              <a:spcBef>
                <a:spcPts val="100"/>
              </a:spcBef>
            </a:pPr>
            <a:r>
              <a:rPr sz="4000" u="none" kern="1200" spc="-100" dirty="0"/>
              <a:t>CONTROL FLOW:</a:t>
            </a:r>
          </a:p>
          <a:p>
            <a:pPr marL="12700">
              <a:lnSpc>
                <a:spcPts val="5320"/>
              </a:lnSpc>
            </a:pPr>
            <a:r>
              <a:rPr sz="4000" u="none" kern="1200" spc="-100" dirty="0">
                <a:latin typeface="Courier New"/>
                <a:cs typeface="Courier New"/>
              </a:rPr>
              <a:t>while </a:t>
            </a:r>
            <a:r>
              <a:rPr sz="4000" u="none" kern="1200" spc="-100" dirty="0"/>
              <a:t>and </a:t>
            </a:r>
            <a:r>
              <a:rPr sz="4000" u="none" kern="1200" spc="-100" dirty="0">
                <a:latin typeface="Courier New"/>
                <a:cs typeface="Courier New"/>
              </a:rPr>
              <a:t>for </a:t>
            </a:r>
            <a:r>
              <a:rPr sz="4000" u="none" kern="1200" spc="-100" dirty="0"/>
              <a:t>LOOPS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9" y="1858772"/>
            <a:ext cx="5740400" cy="389850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100" dirty="0">
                <a:latin typeface="Arial"/>
                <a:cs typeface="Arial"/>
              </a:rPr>
              <a:t>iterate through numbers in a sequence</a:t>
            </a: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2500" dirty="0">
              <a:latin typeface="Times"/>
              <a:cs typeface="Times"/>
            </a:endParaRPr>
          </a:p>
          <a:p>
            <a:pPr marL="12700" marR="5080">
              <a:lnSpc>
                <a:spcPct val="100000"/>
              </a:lnSpc>
            </a:pPr>
            <a:r>
              <a:rPr sz="2200" dirty="0">
                <a:latin typeface="Courier New"/>
                <a:cs typeface="Courier New"/>
              </a:rPr>
              <a:t># </a:t>
            </a:r>
            <a:r>
              <a:rPr sz="2200" spc="-5" dirty="0">
                <a:latin typeface="Courier New"/>
                <a:cs typeface="Courier New"/>
              </a:rPr>
              <a:t>more complicated with while loop  </a:t>
            </a:r>
            <a:r>
              <a:rPr sz="2200" dirty="0">
                <a:latin typeface="Courier New"/>
                <a:cs typeface="Courier New"/>
              </a:rPr>
              <a:t>n =</a:t>
            </a:r>
            <a:r>
              <a:rPr sz="2200" spc="-90" dirty="0">
                <a:latin typeface="Courier New"/>
                <a:cs typeface="Courier New"/>
              </a:rPr>
              <a:t> </a:t>
            </a:r>
            <a:r>
              <a:rPr sz="2200" dirty="0">
                <a:latin typeface="Courier New"/>
                <a:cs typeface="Courier New"/>
              </a:rPr>
              <a:t>0</a:t>
            </a:r>
          </a:p>
          <a:p>
            <a:pPr marL="12700">
              <a:lnSpc>
                <a:spcPct val="100000"/>
              </a:lnSpc>
            </a:pPr>
            <a:r>
              <a:rPr sz="2200" spc="-5" dirty="0">
                <a:latin typeface="Courier New"/>
                <a:cs typeface="Courier New"/>
              </a:rPr>
              <a:t>while </a:t>
            </a:r>
            <a:r>
              <a:rPr sz="2200" dirty="0">
                <a:latin typeface="Courier New"/>
                <a:cs typeface="Courier New"/>
              </a:rPr>
              <a:t>n &lt;</a:t>
            </a:r>
            <a:r>
              <a:rPr sz="2200" spc="-55" dirty="0">
                <a:latin typeface="Courier New"/>
                <a:cs typeface="Courier New"/>
              </a:rPr>
              <a:t> </a:t>
            </a:r>
            <a:r>
              <a:rPr sz="2200" spc="-5" dirty="0">
                <a:latin typeface="Courier New"/>
                <a:cs typeface="Courier New"/>
              </a:rPr>
              <a:t>5:</a:t>
            </a:r>
            <a:endParaRPr sz="2200" dirty="0">
              <a:latin typeface="Courier New"/>
              <a:cs typeface="Courier New"/>
            </a:endParaRPr>
          </a:p>
          <a:p>
            <a:pPr marL="685165" marR="3702685">
              <a:lnSpc>
                <a:spcPct val="100000"/>
              </a:lnSpc>
              <a:spcBef>
                <a:spcPts val="5"/>
              </a:spcBef>
            </a:pPr>
            <a:r>
              <a:rPr sz="2200" spc="-5" dirty="0">
                <a:latin typeface="Courier New"/>
                <a:cs typeface="Courier New"/>
              </a:rPr>
              <a:t>p</a:t>
            </a:r>
            <a:r>
              <a:rPr sz="2200" spc="0" dirty="0">
                <a:latin typeface="Courier New"/>
                <a:cs typeface="Courier New"/>
              </a:rPr>
              <a:t>r</a:t>
            </a:r>
            <a:r>
              <a:rPr sz="2200" spc="-5" dirty="0">
                <a:latin typeface="Courier New"/>
                <a:cs typeface="Courier New"/>
              </a:rPr>
              <a:t>in</a:t>
            </a:r>
            <a:r>
              <a:rPr sz="2200" spc="0" dirty="0">
                <a:latin typeface="Courier New"/>
                <a:cs typeface="Courier New"/>
              </a:rPr>
              <a:t>t</a:t>
            </a:r>
            <a:r>
              <a:rPr sz="2200" spc="-5" dirty="0">
                <a:latin typeface="Courier New"/>
                <a:cs typeface="Courier New"/>
              </a:rPr>
              <a:t>(n)  </a:t>
            </a:r>
            <a:r>
              <a:rPr sz="2200" dirty="0">
                <a:latin typeface="Courier New"/>
                <a:cs typeface="Courier New"/>
              </a:rPr>
              <a:t>n =</a:t>
            </a:r>
            <a:r>
              <a:rPr sz="2200" spc="-85" dirty="0">
                <a:latin typeface="Courier New"/>
                <a:cs typeface="Courier New"/>
              </a:rPr>
              <a:t> </a:t>
            </a:r>
            <a:r>
              <a:rPr sz="2200" dirty="0">
                <a:latin typeface="Courier New"/>
                <a:cs typeface="Courier New"/>
              </a:rPr>
              <a:t>n+1</a:t>
            </a: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2750" dirty="0">
              <a:latin typeface="Times"/>
              <a:cs typeface="Times"/>
            </a:endParaRPr>
          </a:p>
          <a:p>
            <a:pPr marL="12700" marR="1685925">
              <a:lnSpc>
                <a:spcPct val="100000"/>
              </a:lnSpc>
            </a:pPr>
            <a:r>
              <a:rPr sz="2200" dirty="0">
                <a:latin typeface="Courier New"/>
                <a:cs typeface="Courier New"/>
              </a:rPr>
              <a:t># </a:t>
            </a:r>
            <a:r>
              <a:rPr sz="2200" spc="-5" dirty="0">
                <a:latin typeface="Courier New"/>
                <a:cs typeface="Courier New"/>
              </a:rPr>
              <a:t>shortcut with for loop  for </a:t>
            </a:r>
            <a:r>
              <a:rPr sz="2200" dirty="0">
                <a:latin typeface="Courier New"/>
                <a:cs typeface="Courier New"/>
              </a:rPr>
              <a:t>n </a:t>
            </a:r>
            <a:r>
              <a:rPr sz="2200" spc="-5" dirty="0">
                <a:latin typeface="Courier New"/>
                <a:cs typeface="Courier New"/>
              </a:rPr>
              <a:t>in</a:t>
            </a:r>
            <a:r>
              <a:rPr sz="2200" spc="0" dirty="0">
                <a:latin typeface="Courier New"/>
                <a:cs typeface="Courier New"/>
              </a:rPr>
              <a:t> </a:t>
            </a:r>
            <a:r>
              <a:rPr sz="2200" spc="-5" dirty="0">
                <a:latin typeface="Courier New"/>
                <a:cs typeface="Courier New"/>
              </a:rPr>
              <a:t>range(5):</a:t>
            </a:r>
            <a:endParaRPr sz="2200" dirty="0">
              <a:latin typeface="Courier New"/>
              <a:cs typeface="Courier New"/>
            </a:endParaRPr>
          </a:p>
          <a:p>
            <a:pPr marL="685165">
              <a:lnSpc>
                <a:spcPct val="100000"/>
              </a:lnSpc>
            </a:pPr>
            <a:r>
              <a:rPr sz="2200" spc="-5" dirty="0">
                <a:latin typeface="Courier New"/>
                <a:cs typeface="Courier New"/>
              </a:rPr>
              <a:t>print(n)</a:t>
            </a:r>
            <a:endParaRPr sz="2200" dirty="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632714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sz="4000" kern="1200" spc="-100" dirty="0"/>
              <a:t>CONTROL  FLOW: </a:t>
            </a:r>
            <a:r>
              <a:rPr sz="4000" kern="1200" spc="-100" dirty="0">
                <a:latin typeface="Courier New"/>
                <a:cs typeface="Courier New"/>
              </a:rPr>
              <a:t>for </a:t>
            </a:r>
            <a:r>
              <a:rPr sz="4000" kern="1200" spc="-100" dirty="0"/>
              <a:t>LOOPS</a:t>
            </a:r>
            <a:r>
              <a:rPr spc="-795" dirty="0"/>
              <a:t>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819910"/>
            <a:ext cx="6081395" cy="126682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2510"/>
              </a:lnSpc>
              <a:spcBef>
                <a:spcPts val="100"/>
              </a:spcBef>
            </a:pPr>
            <a:r>
              <a:rPr sz="2200" dirty="0">
                <a:latin typeface="Courier New"/>
                <a:cs typeface="Courier New"/>
              </a:rPr>
              <a:t>for </a:t>
            </a:r>
            <a:r>
              <a:rPr sz="2200" spc="-5" dirty="0">
                <a:latin typeface="Courier New"/>
                <a:cs typeface="Courier New"/>
              </a:rPr>
              <a:t>&lt;variable&gt; in</a:t>
            </a:r>
            <a:r>
              <a:rPr sz="2200" spc="65" dirty="0">
                <a:latin typeface="Courier New"/>
                <a:cs typeface="Courier New"/>
              </a:rPr>
              <a:t> </a:t>
            </a:r>
            <a:r>
              <a:rPr sz="2200" spc="-5" dirty="0">
                <a:latin typeface="Courier New"/>
                <a:cs typeface="Courier New"/>
              </a:rPr>
              <a:t>range(&lt;some_num&gt;):</a:t>
            </a:r>
            <a:endParaRPr sz="2200">
              <a:latin typeface="Courier New"/>
              <a:cs typeface="Courier New"/>
            </a:endParaRPr>
          </a:p>
          <a:p>
            <a:pPr marL="685165">
              <a:lnSpc>
                <a:spcPts val="2375"/>
              </a:lnSpc>
            </a:pPr>
            <a:r>
              <a:rPr sz="2200" spc="-5" dirty="0">
                <a:latin typeface="Courier New"/>
                <a:cs typeface="Courier New"/>
              </a:rPr>
              <a:t>&lt;expression&gt;</a:t>
            </a:r>
            <a:endParaRPr sz="2200">
              <a:latin typeface="Courier New"/>
              <a:cs typeface="Courier New"/>
            </a:endParaRPr>
          </a:p>
          <a:p>
            <a:pPr marL="685165">
              <a:lnSpc>
                <a:spcPts val="2375"/>
              </a:lnSpc>
            </a:pPr>
            <a:r>
              <a:rPr sz="2200" spc="-5" dirty="0">
                <a:latin typeface="Courier New"/>
                <a:cs typeface="Courier New"/>
              </a:rPr>
              <a:t>&lt;expression&gt;</a:t>
            </a:r>
            <a:endParaRPr sz="2200">
              <a:latin typeface="Courier New"/>
              <a:cs typeface="Courier New"/>
            </a:endParaRPr>
          </a:p>
          <a:p>
            <a:pPr marL="685165">
              <a:lnSpc>
                <a:spcPts val="2510"/>
              </a:lnSpc>
            </a:pPr>
            <a:r>
              <a:rPr sz="2200" dirty="0">
                <a:latin typeface="Courier New"/>
                <a:cs typeface="Courier New"/>
              </a:rPr>
              <a:t>...</a:t>
            </a:r>
            <a:endParaRPr sz="2200">
              <a:latin typeface="Courier New"/>
              <a:cs typeface="Courier New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0259" y="4243578"/>
            <a:ext cx="6054725" cy="42164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9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60" dirty="0">
                <a:latin typeface="Arial"/>
                <a:cs typeface="Arial"/>
              </a:rPr>
              <a:t>each </a:t>
            </a:r>
            <a:r>
              <a:rPr sz="2600" spc="-20" dirty="0">
                <a:latin typeface="Arial"/>
                <a:cs typeface="Arial"/>
              </a:rPr>
              <a:t>time </a:t>
            </a:r>
            <a:r>
              <a:rPr sz="2600" spc="-60" dirty="0">
                <a:latin typeface="Arial"/>
                <a:cs typeface="Arial"/>
              </a:rPr>
              <a:t>through </a:t>
            </a:r>
            <a:r>
              <a:rPr sz="2600" spc="-30" dirty="0">
                <a:latin typeface="Arial"/>
                <a:cs typeface="Arial"/>
              </a:rPr>
              <a:t>the </a:t>
            </a:r>
            <a:r>
              <a:rPr sz="2600" spc="-65" dirty="0">
                <a:latin typeface="Arial"/>
                <a:cs typeface="Arial"/>
              </a:rPr>
              <a:t>loop,</a:t>
            </a:r>
            <a:r>
              <a:rPr sz="2600" spc="-430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&lt;variable&gt;</a:t>
            </a:r>
            <a:endParaRPr sz="2600">
              <a:latin typeface="Courier New"/>
              <a:cs typeface="Courier New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7040880" y="4243578"/>
            <a:ext cx="1748155" cy="42164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2600" spc="-150" dirty="0">
                <a:latin typeface="Arial"/>
                <a:cs typeface="Arial"/>
              </a:rPr>
              <a:t>takes </a:t>
            </a:r>
            <a:r>
              <a:rPr sz="2600" spc="-204" dirty="0">
                <a:latin typeface="Arial"/>
                <a:cs typeface="Arial"/>
              </a:rPr>
              <a:t>a </a:t>
            </a:r>
            <a:r>
              <a:rPr sz="2600" spc="-120" dirty="0">
                <a:latin typeface="Arial"/>
                <a:cs typeface="Arial"/>
              </a:rPr>
              <a:t>value</a:t>
            </a:r>
            <a:endParaRPr sz="2600">
              <a:latin typeface="Arial"/>
              <a:cs typeface="Aria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10259" y="4777994"/>
            <a:ext cx="7379970" cy="42164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9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25" dirty="0">
                <a:latin typeface="Arial"/>
                <a:cs typeface="Arial"/>
              </a:rPr>
              <a:t>first </a:t>
            </a:r>
            <a:r>
              <a:rPr sz="2600" spc="-35" dirty="0">
                <a:latin typeface="Arial"/>
                <a:cs typeface="Arial"/>
              </a:rPr>
              <a:t>time, </a:t>
            </a:r>
            <a:r>
              <a:rPr sz="2600" spc="-5" dirty="0">
                <a:latin typeface="Courier New"/>
                <a:cs typeface="Courier New"/>
              </a:rPr>
              <a:t>&lt;variable&gt; </a:t>
            </a:r>
            <a:r>
              <a:rPr sz="2600" spc="-90" dirty="0">
                <a:latin typeface="Arial"/>
                <a:cs typeface="Arial"/>
              </a:rPr>
              <a:t>starts </a:t>
            </a:r>
            <a:r>
              <a:rPr sz="2600" spc="-45" dirty="0">
                <a:latin typeface="Arial"/>
                <a:cs typeface="Arial"/>
              </a:rPr>
              <a:t>at </a:t>
            </a:r>
            <a:r>
              <a:rPr sz="2600" spc="-30" dirty="0">
                <a:latin typeface="Arial"/>
                <a:cs typeface="Arial"/>
              </a:rPr>
              <a:t>the </a:t>
            </a:r>
            <a:r>
              <a:rPr sz="2600" spc="-114" dirty="0">
                <a:latin typeface="Arial"/>
                <a:cs typeface="Arial"/>
              </a:rPr>
              <a:t>smallest</a:t>
            </a:r>
            <a:r>
              <a:rPr sz="2600" spc="-475" dirty="0">
                <a:latin typeface="Arial"/>
                <a:cs typeface="Arial"/>
              </a:rPr>
              <a:t> </a:t>
            </a:r>
            <a:r>
              <a:rPr sz="2600" spc="-120" dirty="0">
                <a:latin typeface="Arial"/>
                <a:cs typeface="Arial"/>
              </a:rPr>
              <a:t>value</a:t>
            </a:r>
            <a:endParaRPr sz="260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4651754" y="5312155"/>
            <a:ext cx="4263645" cy="812402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2600" spc="-140" dirty="0">
                <a:latin typeface="Arial"/>
                <a:cs typeface="Arial"/>
              </a:rPr>
              <a:t>gets </a:t>
            </a:r>
            <a:r>
              <a:rPr sz="2600" spc="-30">
                <a:latin typeface="Arial"/>
                <a:cs typeface="Arial"/>
              </a:rPr>
              <a:t>the </a:t>
            </a:r>
            <a:r>
              <a:rPr lang="en-US" sz="2600" spc="-95">
                <a:latin typeface="Arial"/>
                <a:cs typeface="Arial"/>
              </a:rPr>
              <a:t>next value in the sequence</a:t>
            </a:r>
            <a:endParaRPr sz="2600" dirty="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810259" y="5170119"/>
            <a:ext cx="3665220" cy="1101725"/>
          </a:xfrm>
          <a:prstGeom prst="rect">
            <a:avLst/>
          </a:prstGeom>
        </p:spPr>
        <p:txBody>
          <a:bodyPr vert="horz" wrap="square" lIns="0" tIns="15430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21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80" dirty="0">
                <a:latin typeface="Arial"/>
                <a:cs typeface="Arial"/>
              </a:rPr>
              <a:t>next </a:t>
            </a:r>
            <a:r>
              <a:rPr sz="2600" spc="-35" dirty="0">
                <a:latin typeface="Arial"/>
                <a:cs typeface="Arial"/>
              </a:rPr>
              <a:t>time,</a:t>
            </a:r>
            <a:r>
              <a:rPr sz="2600" spc="-220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&lt;variable&gt;</a:t>
            </a:r>
            <a:endParaRPr sz="2600" dirty="0">
              <a:latin typeface="Courier New"/>
              <a:cs typeface="Courier New"/>
            </a:endParaRPr>
          </a:p>
          <a:p>
            <a:pPr marL="238125" indent="-225425">
              <a:lnSpc>
                <a:spcPct val="100000"/>
              </a:lnSpc>
              <a:spcBef>
                <a:spcPts val="111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85" dirty="0">
                <a:latin typeface="Arial"/>
                <a:cs typeface="Arial"/>
              </a:rPr>
              <a:t>etc.</a:t>
            </a:r>
            <a:endParaRPr sz="2600" dirty="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901700" y="903477"/>
            <a:ext cx="7929245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spc="-55" dirty="0">
                <a:latin typeface="Courier New"/>
                <a:cs typeface="Courier New"/>
              </a:rPr>
              <a:t>range(start,stop,step</a:t>
            </a:r>
            <a:r>
              <a:rPr sz="4000" u="none" spc="-55" dirty="0">
                <a:latin typeface="Courier New"/>
                <a:cs typeface="Courier New"/>
              </a:rPr>
              <a:t>)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695443"/>
            <a:ext cx="7835265" cy="4333875"/>
          </a:xfrm>
          <a:prstGeom prst="rect">
            <a:avLst/>
          </a:prstGeom>
        </p:spPr>
        <p:txBody>
          <a:bodyPr vert="horz" wrap="square" lIns="0" tIns="81915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645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50" dirty="0">
                <a:latin typeface="Arial"/>
                <a:cs typeface="Arial"/>
              </a:rPr>
              <a:t>default</a:t>
            </a:r>
            <a:r>
              <a:rPr sz="2400" spc="-130" dirty="0">
                <a:latin typeface="Arial"/>
                <a:cs typeface="Arial"/>
              </a:rPr>
              <a:t> </a:t>
            </a:r>
            <a:r>
              <a:rPr sz="2400" spc="-135" dirty="0">
                <a:latin typeface="Arial"/>
                <a:cs typeface="Arial"/>
              </a:rPr>
              <a:t>values</a:t>
            </a:r>
            <a:r>
              <a:rPr sz="2400" spc="-130" dirty="0">
                <a:latin typeface="Arial"/>
                <a:cs typeface="Arial"/>
              </a:rPr>
              <a:t> </a:t>
            </a:r>
            <a:r>
              <a:rPr sz="2400" spc="-110" dirty="0">
                <a:latin typeface="Arial"/>
                <a:cs typeface="Arial"/>
              </a:rPr>
              <a:t>are</a:t>
            </a:r>
            <a:r>
              <a:rPr sz="2400" spc="-125" dirty="0">
                <a:latin typeface="Arial"/>
                <a:cs typeface="Arial"/>
              </a:rPr>
              <a:t> </a:t>
            </a:r>
            <a:r>
              <a:rPr sz="2400" spc="-5" dirty="0">
                <a:latin typeface="Courier New"/>
                <a:cs typeface="Courier New"/>
              </a:rPr>
              <a:t>start</a:t>
            </a:r>
            <a:r>
              <a:rPr sz="2400" spc="-35" dirty="0">
                <a:latin typeface="Courier New"/>
                <a:cs typeface="Courier New"/>
              </a:rPr>
              <a:t> </a:t>
            </a:r>
            <a:r>
              <a:rPr sz="2400" dirty="0">
                <a:latin typeface="Courier New"/>
                <a:cs typeface="Courier New"/>
              </a:rPr>
              <a:t>=</a:t>
            </a:r>
            <a:r>
              <a:rPr sz="2400" spc="-10" dirty="0">
                <a:latin typeface="Courier New"/>
                <a:cs typeface="Courier New"/>
              </a:rPr>
              <a:t> </a:t>
            </a:r>
            <a:r>
              <a:rPr sz="2400" dirty="0">
                <a:latin typeface="Courier New"/>
                <a:cs typeface="Courier New"/>
              </a:rPr>
              <a:t>0</a:t>
            </a:r>
            <a:r>
              <a:rPr sz="2400" spc="-915" dirty="0">
                <a:latin typeface="Courier New"/>
                <a:cs typeface="Courier New"/>
              </a:rPr>
              <a:t> </a:t>
            </a:r>
            <a:r>
              <a:rPr sz="2400" spc="-114" dirty="0">
                <a:latin typeface="Arial"/>
                <a:cs typeface="Arial"/>
              </a:rPr>
              <a:t>and</a:t>
            </a:r>
            <a:r>
              <a:rPr sz="2400" spc="-135" dirty="0">
                <a:latin typeface="Arial"/>
                <a:cs typeface="Arial"/>
              </a:rPr>
              <a:t> </a:t>
            </a:r>
            <a:r>
              <a:rPr sz="2400" spc="-5" dirty="0">
                <a:latin typeface="Courier New"/>
                <a:cs typeface="Courier New"/>
              </a:rPr>
              <a:t>step</a:t>
            </a:r>
            <a:r>
              <a:rPr sz="2400" spc="-30" dirty="0">
                <a:latin typeface="Courier New"/>
                <a:cs typeface="Courier New"/>
              </a:rPr>
              <a:t> </a:t>
            </a:r>
            <a:r>
              <a:rPr sz="2400" dirty="0">
                <a:latin typeface="Courier New"/>
                <a:cs typeface="Courier New"/>
              </a:rPr>
              <a:t>=</a:t>
            </a:r>
            <a:r>
              <a:rPr sz="2400" spc="-20" dirty="0">
                <a:latin typeface="Courier New"/>
                <a:cs typeface="Courier New"/>
              </a:rPr>
              <a:t> </a:t>
            </a:r>
            <a:r>
              <a:rPr sz="2400" dirty="0">
                <a:latin typeface="Courier New"/>
                <a:cs typeface="Courier New"/>
              </a:rPr>
              <a:t>1</a:t>
            </a:r>
            <a:r>
              <a:rPr sz="2400" spc="-915" dirty="0">
                <a:latin typeface="Courier New"/>
                <a:cs typeface="Courier New"/>
              </a:rPr>
              <a:t> </a:t>
            </a:r>
            <a:r>
              <a:rPr sz="2400" spc="-114" dirty="0">
                <a:latin typeface="Arial"/>
                <a:cs typeface="Arial"/>
              </a:rPr>
              <a:t>and</a:t>
            </a:r>
            <a:r>
              <a:rPr sz="2400" spc="-130" dirty="0">
                <a:latin typeface="Arial"/>
                <a:cs typeface="Arial"/>
              </a:rPr>
              <a:t> </a:t>
            </a:r>
            <a:r>
              <a:rPr sz="2400" spc="-40" dirty="0">
                <a:latin typeface="Arial"/>
                <a:cs typeface="Arial"/>
              </a:rPr>
              <a:t>optional</a:t>
            </a:r>
            <a:endParaRPr sz="2400" dirty="0">
              <a:latin typeface="Arial"/>
              <a:cs typeface="Arial"/>
            </a:endParaRPr>
          </a:p>
          <a:p>
            <a:pPr marL="220345" indent="-207645">
              <a:lnSpc>
                <a:spcPct val="100000"/>
              </a:lnSpc>
              <a:spcBef>
                <a:spcPts val="540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50" dirty="0">
                <a:latin typeface="Arial"/>
                <a:cs typeface="Arial"/>
              </a:rPr>
              <a:t>loop </a:t>
            </a:r>
            <a:r>
              <a:rPr sz="2400" spc="-5" dirty="0">
                <a:latin typeface="Arial"/>
                <a:cs typeface="Arial"/>
              </a:rPr>
              <a:t>until </a:t>
            </a:r>
            <a:r>
              <a:rPr sz="2400" spc="-110" dirty="0">
                <a:latin typeface="Arial"/>
                <a:cs typeface="Arial"/>
              </a:rPr>
              <a:t>value </a:t>
            </a:r>
            <a:r>
              <a:rPr sz="2400" spc="-125" dirty="0">
                <a:latin typeface="Arial"/>
                <a:cs typeface="Arial"/>
              </a:rPr>
              <a:t>is </a:t>
            </a:r>
            <a:r>
              <a:rPr sz="2400" spc="-5" dirty="0">
                <a:latin typeface="Courier New"/>
                <a:cs typeface="Courier New"/>
              </a:rPr>
              <a:t>stop </a:t>
            </a:r>
            <a:r>
              <a:rPr sz="2400" dirty="0">
                <a:latin typeface="Courier New"/>
                <a:cs typeface="Courier New"/>
              </a:rPr>
              <a:t>-</a:t>
            </a:r>
            <a:r>
              <a:rPr sz="2400" spc="-325" dirty="0">
                <a:latin typeface="Courier New"/>
                <a:cs typeface="Courier New"/>
              </a:rPr>
              <a:t> </a:t>
            </a:r>
            <a:r>
              <a:rPr sz="2400" dirty="0">
                <a:latin typeface="Courier New"/>
                <a:cs typeface="Courier New"/>
              </a:rPr>
              <a:t>1</a:t>
            </a: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3050" dirty="0">
              <a:latin typeface="Times"/>
              <a:cs typeface="Times"/>
            </a:endParaRPr>
          </a:p>
          <a:p>
            <a:pPr marL="127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mysum =</a:t>
            </a:r>
            <a:r>
              <a:rPr sz="2000" spc="-7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0</a:t>
            </a:r>
            <a:endParaRPr sz="2000" dirty="0">
              <a:latin typeface="Courier New"/>
              <a:cs typeface="Courier New"/>
            </a:endParaRPr>
          </a:p>
          <a:p>
            <a:pPr marL="622300" marR="4461510" indent="-6096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for i in range(7, 10):  mysum +=</a:t>
            </a:r>
            <a:r>
              <a:rPr sz="2000" spc="-65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i</a:t>
            </a:r>
            <a:endParaRPr sz="2000" dirty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print(mysum)</a:t>
            </a:r>
            <a:endParaRPr sz="2000" dirty="0">
              <a:latin typeface="Courier New"/>
              <a:cs typeface="Courier New"/>
            </a:endParaRPr>
          </a:p>
          <a:p>
            <a:pPr>
              <a:lnSpc>
                <a:spcPct val="100000"/>
              </a:lnSpc>
            </a:pPr>
            <a:endParaRPr sz="2200" dirty="0">
              <a:latin typeface="Times"/>
              <a:cs typeface="Times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2550" dirty="0">
              <a:latin typeface="Times"/>
              <a:cs typeface="Times"/>
            </a:endParaRPr>
          </a:p>
          <a:p>
            <a:pPr marL="127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mysum =</a:t>
            </a:r>
            <a:r>
              <a:rPr sz="2000" spc="-7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0</a:t>
            </a:r>
            <a:endParaRPr sz="2000" dirty="0">
              <a:latin typeface="Courier New"/>
              <a:cs typeface="Courier New"/>
            </a:endParaRPr>
          </a:p>
          <a:p>
            <a:pPr marL="622300" marR="4004310" indent="-6096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for i in range(5, 11, 2):  mysum +=</a:t>
            </a:r>
            <a:r>
              <a:rPr sz="2000" spc="-65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i</a:t>
            </a:r>
            <a:endParaRPr sz="2000" dirty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</a:pPr>
            <a:r>
              <a:rPr sz="2000" spc="-5" dirty="0">
                <a:latin typeface="Courier New"/>
                <a:cs typeface="Courier New"/>
              </a:rPr>
              <a:t>print(mysum)</a:t>
            </a:r>
            <a:endParaRPr sz="2000" dirty="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1860"/>
            <a:ext cx="480822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u="none" kern="1200" spc="-100" dirty="0">
                <a:latin typeface="Courier New"/>
                <a:cs typeface="Courier New"/>
              </a:rPr>
              <a:t>break </a:t>
            </a:r>
            <a:r>
              <a:rPr sz="4000" u="none" kern="1200" spc="-100" dirty="0"/>
              <a:t>STATEMENT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9" y="1688555"/>
            <a:ext cx="5358130" cy="4580255"/>
          </a:xfrm>
          <a:prstGeom prst="rect">
            <a:avLst/>
          </a:prstGeom>
        </p:spPr>
        <p:txBody>
          <a:bodyPr vert="horz" wrap="square" lIns="0" tIns="117475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925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65" dirty="0">
                <a:latin typeface="Arial"/>
                <a:cs typeface="Arial"/>
              </a:rPr>
              <a:t>immediately </a:t>
            </a:r>
            <a:r>
              <a:rPr sz="2400" spc="-95" dirty="0">
                <a:latin typeface="Arial"/>
                <a:cs typeface="Arial"/>
              </a:rPr>
              <a:t>exits </a:t>
            </a:r>
            <a:r>
              <a:rPr sz="2400" spc="-75" dirty="0">
                <a:latin typeface="Arial"/>
                <a:cs typeface="Arial"/>
              </a:rPr>
              <a:t>whatever </a:t>
            </a:r>
            <a:r>
              <a:rPr sz="2400" spc="-50" dirty="0">
                <a:latin typeface="Arial"/>
                <a:cs typeface="Arial"/>
              </a:rPr>
              <a:t>loop </a:t>
            </a:r>
            <a:r>
              <a:rPr sz="2400" spc="75" dirty="0">
                <a:latin typeface="Arial"/>
                <a:cs typeface="Arial"/>
              </a:rPr>
              <a:t>it</a:t>
            </a:r>
            <a:r>
              <a:rPr sz="2400" spc="-400" dirty="0">
                <a:latin typeface="Arial"/>
                <a:cs typeface="Arial"/>
              </a:rPr>
              <a:t> </a:t>
            </a:r>
            <a:r>
              <a:rPr sz="2400" spc="-125" dirty="0">
                <a:latin typeface="Arial"/>
                <a:cs typeface="Arial"/>
              </a:rPr>
              <a:t>is </a:t>
            </a:r>
            <a:r>
              <a:rPr sz="2400" spc="-30" dirty="0">
                <a:latin typeface="Arial"/>
                <a:cs typeface="Arial"/>
              </a:rPr>
              <a:t>in</a:t>
            </a:r>
            <a:endParaRPr sz="2400">
              <a:latin typeface="Arial"/>
              <a:cs typeface="Arial"/>
            </a:endParaRPr>
          </a:p>
          <a:p>
            <a:pPr marL="220345" indent="-207645">
              <a:lnSpc>
                <a:spcPct val="100000"/>
              </a:lnSpc>
              <a:spcBef>
                <a:spcPts val="819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145" dirty="0">
                <a:latin typeface="Arial"/>
                <a:cs typeface="Arial"/>
              </a:rPr>
              <a:t>skips </a:t>
            </a:r>
            <a:r>
              <a:rPr sz="2400" spc="-85" dirty="0">
                <a:latin typeface="Arial"/>
                <a:cs typeface="Arial"/>
              </a:rPr>
              <a:t>remaining </a:t>
            </a:r>
            <a:r>
              <a:rPr sz="2400" spc="-135" dirty="0">
                <a:latin typeface="Arial"/>
                <a:cs typeface="Arial"/>
              </a:rPr>
              <a:t>expressions </a:t>
            </a:r>
            <a:r>
              <a:rPr sz="2400" spc="-30" dirty="0">
                <a:latin typeface="Arial"/>
                <a:cs typeface="Arial"/>
              </a:rPr>
              <a:t>in </a:t>
            </a:r>
            <a:r>
              <a:rPr sz="2400" spc="-125" dirty="0">
                <a:latin typeface="Arial"/>
                <a:cs typeface="Arial"/>
              </a:rPr>
              <a:t>code</a:t>
            </a:r>
            <a:r>
              <a:rPr sz="2400" spc="-290" dirty="0">
                <a:latin typeface="Arial"/>
                <a:cs typeface="Arial"/>
              </a:rPr>
              <a:t> </a:t>
            </a:r>
            <a:r>
              <a:rPr sz="2400" spc="-90" dirty="0">
                <a:latin typeface="Arial"/>
                <a:cs typeface="Arial"/>
              </a:rPr>
              <a:t>block</a:t>
            </a:r>
            <a:endParaRPr sz="2400">
              <a:latin typeface="Arial"/>
              <a:cs typeface="Arial"/>
            </a:endParaRPr>
          </a:p>
          <a:p>
            <a:pPr marL="220345" indent="-207645">
              <a:lnSpc>
                <a:spcPct val="100000"/>
              </a:lnSpc>
              <a:spcBef>
                <a:spcPts val="825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95" dirty="0">
                <a:latin typeface="Arial"/>
                <a:cs typeface="Arial"/>
              </a:rPr>
              <a:t>exits </a:t>
            </a:r>
            <a:r>
              <a:rPr sz="2400" spc="-65" dirty="0">
                <a:latin typeface="Arial"/>
                <a:cs typeface="Arial"/>
              </a:rPr>
              <a:t>only innermost</a:t>
            </a:r>
            <a:r>
              <a:rPr sz="2400" spc="-260" dirty="0">
                <a:latin typeface="Arial"/>
                <a:cs typeface="Arial"/>
              </a:rPr>
              <a:t> </a:t>
            </a:r>
            <a:r>
              <a:rPr sz="2400" spc="-20" dirty="0">
                <a:latin typeface="Arial"/>
                <a:cs typeface="Arial"/>
              </a:rPr>
              <a:t>loop!</a:t>
            </a:r>
            <a:endParaRPr sz="24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3650">
              <a:latin typeface="Times"/>
              <a:cs typeface="Times"/>
            </a:endParaRPr>
          </a:p>
          <a:p>
            <a:pPr marL="685165" marR="1303020" indent="-673100">
              <a:lnSpc>
                <a:spcPct val="133000"/>
              </a:lnSpc>
            </a:pPr>
            <a:r>
              <a:rPr sz="2200" spc="-5" dirty="0">
                <a:latin typeface="Courier New"/>
                <a:cs typeface="Courier New"/>
              </a:rPr>
              <a:t>while &lt;condition_1&gt;:  while</a:t>
            </a:r>
            <a:r>
              <a:rPr sz="2200" spc="-10" dirty="0">
                <a:latin typeface="Courier New"/>
                <a:cs typeface="Courier New"/>
              </a:rPr>
              <a:t> </a:t>
            </a:r>
            <a:r>
              <a:rPr sz="2200" spc="-5" dirty="0">
                <a:latin typeface="Courier New"/>
                <a:cs typeface="Courier New"/>
              </a:rPr>
              <a:t>&lt;condition_2&gt;:</a:t>
            </a:r>
            <a:endParaRPr sz="2200">
              <a:latin typeface="Courier New"/>
              <a:cs typeface="Courier New"/>
            </a:endParaRPr>
          </a:p>
          <a:p>
            <a:pPr marL="1358265">
              <a:lnSpc>
                <a:spcPct val="100000"/>
              </a:lnSpc>
              <a:spcBef>
                <a:spcPts val="865"/>
              </a:spcBef>
            </a:pPr>
            <a:r>
              <a:rPr sz="2200" spc="-5" dirty="0">
                <a:latin typeface="Courier New"/>
                <a:cs typeface="Courier New"/>
              </a:rPr>
              <a:t>&lt;expression_a&gt;</a:t>
            </a:r>
            <a:endParaRPr sz="2200">
              <a:latin typeface="Courier New"/>
              <a:cs typeface="Courier New"/>
            </a:endParaRPr>
          </a:p>
          <a:p>
            <a:pPr marL="1358265">
              <a:lnSpc>
                <a:spcPct val="100000"/>
              </a:lnSpc>
              <a:spcBef>
                <a:spcPts val="875"/>
              </a:spcBef>
            </a:pPr>
            <a:r>
              <a:rPr sz="2200" spc="-5" dirty="0">
                <a:latin typeface="Courier New"/>
                <a:cs typeface="Courier New"/>
              </a:rPr>
              <a:t>break</a:t>
            </a:r>
            <a:endParaRPr sz="2200">
              <a:latin typeface="Courier New"/>
              <a:cs typeface="Courier New"/>
            </a:endParaRPr>
          </a:p>
          <a:p>
            <a:pPr marL="1358265">
              <a:lnSpc>
                <a:spcPct val="100000"/>
              </a:lnSpc>
              <a:spcBef>
                <a:spcPts val="870"/>
              </a:spcBef>
            </a:pPr>
            <a:r>
              <a:rPr sz="2200" spc="-5" dirty="0">
                <a:latin typeface="Courier New"/>
                <a:cs typeface="Courier New"/>
              </a:rPr>
              <a:t>&lt;expression_b&gt;</a:t>
            </a:r>
            <a:endParaRPr sz="2200">
              <a:latin typeface="Courier New"/>
              <a:cs typeface="Courier New"/>
            </a:endParaRPr>
          </a:p>
          <a:p>
            <a:pPr marL="685165">
              <a:lnSpc>
                <a:spcPct val="100000"/>
              </a:lnSpc>
              <a:spcBef>
                <a:spcPts val="869"/>
              </a:spcBef>
            </a:pPr>
            <a:r>
              <a:rPr sz="2200" spc="-5" dirty="0">
                <a:latin typeface="Courier New"/>
                <a:cs typeface="Courier New"/>
              </a:rPr>
              <a:t>&lt;expression_c&gt;</a:t>
            </a:r>
            <a:endParaRPr sz="22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760729" y="291845"/>
            <a:ext cx="7622540" cy="1267270"/>
          </a:xfrm>
          <a:prstGeom prst="rect">
            <a:avLst/>
          </a:prstGeom>
        </p:spPr>
        <p:txBody>
          <a:bodyPr vert="horz" wrap="square" lIns="0" tIns="645414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sz="4000" kern="1200" spc="-100" dirty="0">
                <a:latin typeface="Courier New"/>
                <a:cs typeface="Courier New"/>
              </a:rPr>
              <a:t>break </a:t>
            </a:r>
            <a:r>
              <a:rPr sz="4000" kern="1200" spc="-100" dirty="0"/>
              <a:t>STATEMENT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1432457" y="2849532"/>
            <a:ext cx="7626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mysum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347212" y="2849532"/>
            <a:ext cx="3054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+=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804412" y="2849532"/>
            <a:ext cx="152400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i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1432711" y="3276332"/>
            <a:ext cx="3054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if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890166" y="3276332"/>
            <a:ext cx="7626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mysum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804716" y="3276332"/>
            <a:ext cx="6102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==</a:t>
            </a:r>
            <a:r>
              <a:rPr sz="2000" spc="-9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5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2042716" y="3703133"/>
            <a:ext cx="762635" cy="28765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065"/>
              </a:lnSpc>
            </a:pPr>
            <a:r>
              <a:rPr sz="2000" spc="-5" dirty="0">
                <a:latin typeface="Courier New"/>
                <a:cs typeface="Courier New"/>
              </a:rPr>
              <a:t>break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810767" y="3952431"/>
            <a:ext cx="2769235" cy="87947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marR="5080" indent="1219200">
              <a:lnSpc>
                <a:spcPct val="140000"/>
              </a:lnSpc>
              <a:spcBef>
                <a:spcPts val="100"/>
              </a:spcBef>
            </a:pPr>
            <a:r>
              <a:rPr sz="2000" spc="-5" dirty="0">
                <a:latin typeface="Courier New"/>
                <a:cs typeface="Courier New"/>
              </a:rPr>
              <a:t>mysum +=</a:t>
            </a:r>
            <a:r>
              <a:rPr sz="2000" spc="-70" dirty="0">
                <a:latin typeface="Courier New"/>
                <a:cs typeface="Courier New"/>
              </a:rPr>
              <a:t> </a:t>
            </a:r>
            <a:r>
              <a:rPr sz="2000" spc="-5" dirty="0">
                <a:latin typeface="Courier New"/>
                <a:cs typeface="Courier New"/>
              </a:rPr>
              <a:t>1  print(mysum)</a:t>
            </a:r>
            <a:endParaRPr sz="2000" dirty="0">
              <a:latin typeface="Courier New"/>
              <a:cs typeface="Courier New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810259" y="5421121"/>
            <a:ext cx="4403090" cy="42164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9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50" dirty="0">
                <a:latin typeface="Arial"/>
                <a:cs typeface="Arial"/>
              </a:rPr>
              <a:t>what </a:t>
            </a:r>
            <a:r>
              <a:rPr sz="2600" spc="-140" dirty="0">
                <a:latin typeface="Arial"/>
                <a:cs typeface="Arial"/>
              </a:rPr>
              <a:t>happens </a:t>
            </a:r>
            <a:r>
              <a:rPr sz="2600" spc="-35" dirty="0">
                <a:latin typeface="Arial"/>
                <a:cs typeface="Arial"/>
              </a:rPr>
              <a:t>in </a:t>
            </a:r>
            <a:r>
              <a:rPr sz="2600" spc="-50" dirty="0">
                <a:latin typeface="Arial"/>
                <a:cs typeface="Arial"/>
              </a:rPr>
              <a:t>this</a:t>
            </a:r>
            <a:r>
              <a:rPr sz="2600" spc="-360" dirty="0">
                <a:latin typeface="Arial"/>
                <a:cs typeface="Arial"/>
              </a:rPr>
              <a:t> </a:t>
            </a:r>
            <a:r>
              <a:rPr sz="2600" spc="-125" dirty="0">
                <a:latin typeface="Arial"/>
                <a:cs typeface="Arial"/>
              </a:rPr>
              <a:t>program?</a:t>
            </a:r>
            <a:endParaRPr sz="2600" dirty="0">
              <a:latin typeface="Arial"/>
              <a:cs typeface="Arial"/>
            </a:endParaRPr>
          </a:p>
        </p:txBody>
      </p:sp>
      <p:sp>
        <p:nvSpPr>
          <p:cNvPr id="12" name="object 12"/>
          <p:cNvSpPr/>
          <p:nvPr/>
        </p:nvSpPr>
        <p:spPr>
          <a:xfrm>
            <a:off x="1363217" y="3672840"/>
            <a:ext cx="681990" cy="433070"/>
          </a:xfrm>
          <a:custGeom>
            <a:avLst/>
            <a:gdLst/>
            <a:ahLst/>
            <a:cxnLst/>
            <a:rect l="l" t="t" r="r" b="b"/>
            <a:pathLst>
              <a:path w="681989" h="433070">
                <a:moveTo>
                  <a:pt x="0" y="433069"/>
                </a:moveTo>
                <a:lnTo>
                  <a:pt x="681989" y="433069"/>
                </a:lnTo>
                <a:lnTo>
                  <a:pt x="681989" y="0"/>
                </a:lnTo>
                <a:lnTo>
                  <a:pt x="0" y="0"/>
                </a:lnTo>
                <a:lnTo>
                  <a:pt x="0" y="43306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1363217" y="3535679"/>
            <a:ext cx="4700905" cy="137160"/>
          </a:xfrm>
          <a:custGeom>
            <a:avLst/>
            <a:gdLst/>
            <a:ahLst/>
            <a:cxnLst/>
            <a:rect l="l" t="t" r="r" b="b"/>
            <a:pathLst>
              <a:path w="4700905" h="137160">
                <a:moveTo>
                  <a:pt x="0" y="137160"/>
                </a:moveTo>
                <a:lnTo>
                  <a:pt x="4700778" y="137160"/>
                </a:lnTo>
                <a:lnTo>
                  <a:pt x="4700778" y="0"/>
                </a:lnTo>
                <a:lnTo>
                  <a:pt x="0" y="0"/>
                </a:lnTo>
                <a:lnTo>
                  <a:pt x="0" y="13716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1363217" y="3511550"/>
            <a:ext cx="529590" cy="0"/>
          </a:xfrm>
          <a:custGeom>
            <a:avLst/>
            <a:gdLst/>
            <a:ahLst/>
            <a:cxnLst/>
            <a:rect l="l" t="t" r="r" b="b"/>
            <a:pathLst>
              <a:path w="529589">
                <a:moveTo>
                  <a:pt x="0" y="0"/>
                </a:moveTo>
                <a:lnTo>
                  <a:pt x="529335" y="0"/>
                </a:lnTo>
              </a:path>
            </a:pathLst>
          </a:custGeom>
          <a:ln w="48260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1363217" y="3327400"/>
            <a:ext cx="93345" cy="160020"/>
          </a:xfrm>
          <a:custGeom>
            <a:avLst/>
            <a:gdLst/>
            <a:ahLst/>
            <a:cxnLst/>
            <a:rect l="l" t="t" r="r" b="b"/>
            <a:pathLst>
              <a:path w="93344" h="160020">
                <a:moveTo>
                  <a:pt x="0" y="160019"/>
                </a:moveTo>
                <a:lnTo>
                  <a:pt x="92938" y="160019"/>
                </a:lnTo>
                <a:lnTo>
                  <a:pt x="92938" y="0"/>
                </a:lnTo>
                <a:lnTo>
                  <a:pt x="0" y="0"/>
                </a:lnTo>
                <a:lnTo>
                  <a:pt x="0" y="16001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1363217" y="3108960"/>
            <a:ext cx="4700905" cy="218440"/>
          </a:xfrm>
          <a:custGeom>
            <a:avLst/>
            <a:gdLst/>
            <a:ahLst/>
            <a:cxnLst/>
            <a:rect l="l" t="t" r="r" b="b"/>
            <a:pathLst>
              <a:path w="4700905" h="218439">
                <a:moveTo>
                  <a:pt x="0" y="218439"/>
                </a:moveTo>
                <a:lnTo>
                  <a:pt x="4700778" y="218439"/>
                </a:lnTo>
                <a:lnTo>
                  <a:pt x="4700778" y="0"/>
                </a:lnTo>
                <a:lnTo>
                  <a:pt x="0" y="0"/>
                </a:lnTo>
                <a:lnTo>
                  <a:pt x="0" y="21843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1363217" y="2950210"/>
            <a:ext cx="72390" cy="158750"/>
          </a:xfrm>
          <a:custGeom>
            <a:avLst/>
            <a:gdLst/>
            <a:ahLst/>
            <a:cxnLst/>
            <a:rect l="l" t="t" r="r" b="b"/>
            <a:pathLst>
              <a:path w="72390" h="158750">
                <a:moveTo>
                  <a:pt x="0" y="158750"/>
                </a:moveTo>
                <a:lnTo>
                  <a:pt x="71881" y="158750"/>
                </a:lnTo>
                <a:lnTo>
                  <a:pt x="71881" y="0"/>
                </a:lnTo>
                <a:lnTo>
                  <a:pt x="0" y="0"/>
                </a:lnTo>
                <a:lnTo>
                  <a:pt x="0" y="15875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1363217" y="2937510"/>
            <a:ext cx="1002030" cy="0"/>
          </a:xfrm>
          <a:custGeom>
            <a:avLst/>
            <a:gdLst/>
            <a:ahLst/>
            <a:cxnLst/>
            <a:rect l="l" t="t" r="r" b="b"/>
            <a:pathLst>
              <a:path w="1002030">
                <a:moveTo>
                  <a:pt x="0" y="0"/>
                </a:moveTo>
                <a:lnTo>
                  <a:pt x="1001763" y="0"/>
                </a:lnTo>
              </a:path>
            </a:pathLst>
          </a:custGeom>
          <a:ln w="25400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1363217" y="2912745"/>
            <a:ext cx="1464945" cy="0"/>
          </a:xfrm>
          <a:custGeom>
            <a:avLst/>
            <a:gdLst/>
            <a:ahLst/>
            <a:cxnLst/>
            <a:rect l="l" t="t" r="r" b="b"/>
            <a:pathLst>
              <a:path w="1464945">
                <a:moveTo>
                  <a:pt x="0" y="0"/>
                </a:moveTo>
                <a:lnTo>
                  <a:pt x="1464792" y="0"/>
                </a:lnTo>
              </a:path>
            </a:pathLst>
          </a:custGeom>
          <a:ln w="24129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1363217" y="2791460"/>
            <a:ext cx="4700905" cy="109220"/>
          </a:xfrm>
          <a:custGeom>
            <a:avLst/>
            <a:gdLst/>
            <a:ahLst/>
            <a:cxnLst/>
            <a:rect l="l" t="t" r="r" b="b"/>
            <a:pathLst>
              <a:path w="4700905" h="109219">
                <a:moveTo>
                  <a:pt x="0" y="109220"/>
                </a:moveTo>
                <a:lnTo>
                  <a:pt x="4700778" y="109220"/>
                </a:lnTo>
                <a:lnTo>
                  <a:pt x="4700778" y="0"/>
                </a:lnTo>
                <a:lnTo>
                  <a:pt x="0" y="0"/>
                </a:lnTo>
                <a:lnTo>
                  <a:pt x="0" y="10922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2650096" y="3513454"/>
            <a:ext cx="3414395" cy="0"/>
          </a:xfrm>
          <a:custGeom>
            <a:avLst/>
            <a:gdLst/>
            <a:ahLst/>
            <a:cxnLst/>
            <a:rect l="l" t="t" r="r" b="b"/>
            <a:pathLst>
              <a:path w="3414395">
                <a:moveTo>
                  <a:pt x="0" y="0"/>
                </a:moveTo>
                <a:lnTo>
                  <a:pt x="3413899" y="0"/>
                </a:lnTo>
              </a:path>
            </a:pathLst>
          </a:custGeom>
          <a:ln w="44450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2650096" y="3376929"/>
            <a:ext cx="167005" cy="114300"/>
          </a:xfrm>
          <a:custGeom>
            <a:avLst/>
            <a:gdLst/>
            <a:ahLst/>
            <a:cxnLst/>
            <a:rect l="l" t="t" r="r" b="b"/>
            <a:pathLst>
              <a:path w="167005" h="114300">
                <a:moveTo>
                  <a:pt x="0" y="114300"/>
                </a:moveTo>
                <a:lnTo>
                  <a:pt x="166750" y="114300"/>
                </a:lnTo>
                <a:lnTo>
                  <a:pt x="166750" y="0"/>
                </a:lnTo>
                <a:lnTo>
                  <a:pt x="0" y="0"/>
                </a:lnTo>
                <a:lnTo>
                  <a:pt x="0" y="11430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/>
          <p:nvPr/>
        </p:nvSpPr>
        <p:spPr>
          <a:xfrm>
            <a:off x="3509174" y="3331870"/>
            <a:ext cx="2555240" cy="159385"/>
          </a:xfrm>
          <a:custGeom>
            <a:avLst/>
            <a:gdLst/>
            <a:ahLst/>
            <a:cxnLst/>
            <a:rect l="l" t="t" r="r" b="b"/>
            <a:pathLst>
              <a:path w="2555240" h="159385">
                <a:moveTo>
                  <a:pt x="2554820" y="0"/>
                </a:moveTo>
                <a:lnTo>
                  <a:pt x="0" y="0"/>
                </a:lnTo>
                <a:lnTo>
                  <a:pt x="0" y="159346"/>
                </a:lnTo>
                <a:lnTo>
                  <a:pt x="2554820" y="159346"/>
                </a:lnTo>
                <a:lnTo>
                  <a:pt x="2554820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/>
          <p:nvPr/>
        </p:nvSpPr>
        <p:spPr>
          <a:xfrm>
            <a:off x="1737372" y="3376929"/>
            <a:ext cx="155575" cy="110489"/>
          </a:xfrm>
          <a:custGeom>
            <a:avLst/>
            <a:gdLst/>
            <a:ahLst/>
            <a:cxnLst/>
            <a:rect l="l" t="t" r="r" b="b"/>
            <a:pathLst>
              <a:path w="155575" h="110489">
                <a:moveTo>
                  <a:pt x="0" y="110489"/>
                </a:moveTo>
                <a:lnTo>
                  <a:pt x="155181" y="110489"/>
                </a:lnTo>
                <a:lnTo>
                  <a:pt x="155181" y="0"/>
                </a:lnTo>
                <a:lnTo>
                  <a:pt x="0" y="0"/>
                </a:lnTo>
                <a:lnTo>
                  <a:pt x="0" y="11048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5"/>
          <p:cNvSpPr/>
          <p:nvPr/>
        </p:nvSpPr>
        <p:spPr>
          <a:xfrm>
            <a:off x="1737372" y="3354704"/>
            <a:ext cx="1079500" cy="0"/>
          </a:xfrm>
          <a:custGeom>
            <a:avLst/>
            <a:gdLst/>
            <a:ahLst/>
            <a:cxnLst/>
            <a:rect l="l" t="t" r="r" b="b"/>
            <a:pathLst>
              <a:path w="1079500">
                <a:moveTo>
                  <a:pt x="0" y="0"/>
                </a:moveTo>
                <a:lnTo>
                  <a:pt x="1079474" y="0"/>
                </a:lnTo>
              </a:path>
            </a:pathLst>
          </a:custGeom>
          <a:ln w="44450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/>
          <p:cNvSpPr/>
          <p:nvPr/>
        </p:nvSpPr>
        <p:spPr>
          <a:xfrm>
            <a:off x="1737372" y="3329940"/>
            <a:ext cx="4326890" cy="0"/>
          </a:xfrm>
          <a:custGeom>
            <a:avLst/>
            <a:gdLst/>
            <a:ahLst/>
            <a:cxnLst/>
            <a:rect l="l" t="t" r="r" b="b"/>
            <a:pathLst>
              <a:path w="4326890">
                <a:moveTo>
                  <a:pt x="0" y="0"/>
                </a:moveTo>
                <a:lnTo>
                  <a:pt x="4326623" y="0"/>
                </a:lnTo>
              </a:path>
            </a:pathLst>
          </a:custGeom>
          <a:ln w="5079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7"/>
          <p:cNvSpPr/>
          <p:nvPr/>
        </p:nvSpPr>
        <p:spPr>
          <a:xfrm>
            <a:off x="2192642" y="3084829"/>
            <a:ext cx="3871595" cy="0"/>
          </a:xfrm>
          <a:custGeom>
            <a:avLst/>
            <a:gdLst/>
            <a:ahLst/>
            <a:cxnLst/>
            <a:rect l="l" t="t" r="r" b="b"/>
            <a:pathLst>
              <a:path w="3871595">
                <a:moveTo>
                  <a:pt x="0" y="0"/>
                </a:moveTo>
                <a:lnTo>
                  <a:pt x="3871353" y="0"/>
                </a:lnTo>
              </a:path>
            </a:pathLst>
          </a:custGeom>
          <a:ln w="48260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8"/>
          <p:cNvSpPr/>
          <p:nvPr/>
        </p:nvSpPr>
        <p:spPr>
          <a:xfrm>
            <a:off x="2192642" y="2950210"/>
            <a:ext cx="172720" cy="110489"/>
          </a:xfrm>
          <a:custGeom>
            <a:avLst/>
            <a:gdLst/>
            <a:ahLst/>
            <a:cxnLst/>
            <a:rect l="l" t="t" r="r" b="b"/>
            <a:pathLst>
              <a:path w="172719" h="110489">
                <a:moveTo>
                  <a:pt x="0" y="110490"/>
                </a:moveTo>
                <a:lnTo>
                  <a:pt x="172338" y="110490"/>
                </a:lnTo>
                <a:lnTo>
                  <a:pt x="172338" y="0"/>
                </a:lnTo>
                <a:lnTo>
                  <a:pt x="0" y="0"/>
                </a:lnTo>
                <a:lnTo>
                  <a:pt x="0" y="11049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9"/>
          <p:cNvSpPr/>
          <p:nvPr/>
        </p:nvSpPr>
        <p:spPr>
          <a:xfrm>
            <a:off x="2652026" y="2924441"/>
            <a:ext cx="176530" cy="136525"/>
          </a:xfrm>
          <a:custGeom>
            <a:avLst/>
            <a:gdLst/>
            <a:ahLst/>
            <a:cxnLst/>
            <a:rect l="l" t="t" r="r" b="b"/>
            <a:pathLst>
              <a:path w="176530" h="136525">
                <a:moveTo>
                  <a:pt x="175983" y="0"/>
                </a:moveTo>
                <a:lnTo>
                  <a:pt x="0" y="0"/>
                </a:lnTo>
                <a:lnTo>
                  <a:pt x="0" y="136258"/>
                </a:lnTo>
                <a:lnTo>
                  <a:pt x="175983" y="136258"/>
                </a:lnTo>
                <a:lnTo>
                  <a:pt x="175983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/>
          <p:nvPr/>
        </p:nvSpPr>
        <p:spPr>
          <a:xfrm>
            <a:off x="2933826" y="2900083"/>
            <a:ext cx="3130550" cy="160655"/>
          </a:xfrm>
          <a:custGeom>
            <a:avLst/>
            <a:gdLst/>
            <a:ahLst/>
            <a:cxnLst/>
            <a:rect l="l" t="t" r="r" b="b"/>
            <a:pathLst>
              <a:path w="3130550" h="160655">
                <a:moveTo>
                  <a:pt x="3130169" y="0"/>
                </a:moveTo>
                <a:lnTo>
                  <a:pt x="0" y="0"/>
                </a:lnTo>
                <a:lnTo>
                  <a:pt x="0" y="160616"/>
                </a:lnTo>
                <a:lnTo>
                  <a:pt x="3130169" y="160616"/>
                </a:lnTo>
                <a:lnTo>
                  <a:pt x="3130169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31"/>
          <p:cNvSpPr/>
          <p:nvPr/>
        </p:nvSpPr>
        <p:spPr>
          <a:xfrm>
            <a:off x="1435100" y="2949816"/>
            <a:ext cx="757555" cy="158750"/>
          </a:xfrm>
          <a:custGeom>
            <a:avLst/>
            <a:gdLst/>
            <a:ahLst/>
            <a:cxnLst/>
            <a:rect l="l" t="t" r="r" b="b"/>
            <a:pathLst>
              <a:path w="757555" h="158750">
                <a:moveTo>
                  <a:pt x="0" y="158584"/>
                </a:moveTo>
                <a:lnTo>
                  <a:pt x="757542" y="158584"/>
                </a:lnTo>
                <a:lnTo>
                  <a:pt x="757542" y="0"/>
                </a:lnTo>
                <a:lnTo>
                  <a:pt x="0" y="0"/>
                </a:lnTo>
                <a:lnTo>
                  <a:pt x="0" y="158584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32"/>
          <p:cNvSpPr/>
          <p:nvPr/>
        </p:nvSpPr>
        <p:spPr>
          <a:xfrm>
            <a:off x="2364981" y="2924441"/>
            <a:ext cx="287655" cy="136525"/>
          </a:xfrm>
          <a:custGeom>
            <a:avLst/>
            <a:gdLst/>
            <a:ahLst/>
            <a:cxnLst/>
            <a:rect l="l" t="t" r="r" b="b"/>
            <a:pathLst>
              <a:path w="287655" h="136525">
                <a:moveTo>
                  <a:pt x="0" y="136258"/>
                </a:moveTo>
                <a:lnTo>
                  <a:pt x="287045" y="136258"/>
                </a:lnTo>
                <a:lnTo>
                  <a:pt x="287045" y="0"/>
                </a:lnTo>
                <a:lnTo>
                  <a:pt x="0" y="0"/>
                </a:lnTo>
                <a:lnTo>
                  <a:pt x="0" y="136258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33"/>
          <p:cNvSpPr/>
          <p:nvPr/>
        </p:nvSpPr>
        <p:spPr>
          <a:xfrm>
            <a:off x="2828010" y="2900083"/>
            <a:ext cx="106045" cy="160655"/>
          </a:xfrm>
          <a:custGeom>
            <a:avLst/>
            <a:gdLst/>
            <a:ahLst/>
            <a:cxnLst/>
            <a:rect l="l" t="t" r="r" b="b"/>
            <a:pathLst>
              <a:path w="106044" h="160655">
                <a:moveTo>
                  <a:pt x="0" y="160616"/>
                </a:moveTo>
                <a:lnTo>
                  <a:pt x="105816" y="160616"/>
                </a:lnTo>
                <a:lnTo>
                  <a:pt x="105816" y="0"/>
                </a:lnTo>
                <a:lnTo>
                  <a:pt x="0" y="0"/>
                </a:lnTo>
                <a:lnTo>
                  <a:pt x="0" y="160616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34"/>
          <p:cNvSpPr/>
          <p:nvPr/>
        </p:nvSpPr>
        <p:spPr>
          <a:xfrm>
            <a:off x="1456156" y="3326803"/>
            <a:ext cx="281305" cy="160655"/>
          </a:xfrm>
          <a:custGeom>
            <a:avLst/>
            <a:gdLst/>
            <a:ahLst/>
            <a:cxnLst/>
            <a:rect l="l" t="t" r="r" b="b"/>
            <a:pathLst>
              <a:path w="281305" h="160654">
                <a:moveTo>
                  <a:pt x="0" y="160616"/>
                </a:moveTo>
                <a:lnTo>
                  <a:pt x="281216" y="160616"/>
                </a:lnTo>
                <a:lnTo>
                  <a:pt x="281216" y="0"/>
                </a:lnTo>
                <a:lnTo>
                  <a:pt x="0" y="0"/>
                </a:lnTo>
                <a:lnTo>
                  <a:pt x="0" y="160616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5"/>
          <p:cNvSpPr/>
          <p:nvPr/>
        </p:nvSpPr>
        <p:spPr>
          <a:xfrm>
            <a:off x="1892554" y="3376536"/>
            <a:ext cx="757555" cy="158750"/>
          </a:xfrm>
          <a:custGeom>
            <a:avLst/>
            <a:gdLst/>
            <a:ahLst/>
            <a:cxnLst/>
            <a:rect l="l" t="t" r="r" b="b"/>
            <a:pathLst>
              <a:path w="757555" h="158750">
                <a:moveTo>
                  <a:pt x="0" y="158584"/>
                </a:moveTo>
                <a:lnTo>
                  <a:pt x="757542" y="158584"/>
                </a:lnTo>
                <a:lnTo>
                  <a:pt x="757542" y="0"/>
                </a:lnTo>
                <a:lnTo>
                  <a:pt x="0" y="0"/>
                </a:lnTo>
                <a:lnTo>
                  <a:pt x="0" y="158584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6"/>
          <p:cNvSpPr/>
          <p:nvPr/>
        </p:nvSpPr>
        <p:spPr>
          <a:xfrm>
            <a:off x="2816847" y="3331883"/>
            <a:ext cx="692785" cy="159385"/>
          </a:xfrm>
          <a:custGeom>
            <a:avLst/>
            <a:gdLst/>
            <a:ahLst/>
            <a:cxnLst/>
            <a:rect l="l" t="t" r="r" b="b"/>
            <a:pathLst>
              <a:path w="692785" h="159385">
                <a:moveTo>
                  <a:pt x="0" y="159346"/>
                </a:moveTo>
                <a:lnTo>
                  <a:pt x="692327" y="159346"/>
                </a:lnTo>
                <a:lnTo>
                  <a:pt x="692327" y="0"/>
                </a:lnTo>
                <a:lnTo>
                  <a:pt x="0" y="0"/>
                </a:lnTo>
                <a:lnTo>
                  <a:pt x="0" y="159346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7"/>
          <p:cNvSpPr txBox="1"/>
          <p:nvPr/>
        </p:nvSpPr>
        <p:spPr>
          <a:xfrm>
            <a:off x="810259" y="1817755"/>
            <a:ext cx="3837304" cy="1733550"/>
          </a:xfrm>
          <a:prstGeom prst="rect">
            <a:avLst/>
          </a:prstGeom>
        </p:spPr>
        <p:txBody>
          <a:bodyPr vert="horz" wrap="square" lIns="0" tIns="13525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65"/>
              </a:spcBef>
            </a:pPr>
            <a:r>
              <a:rPr sz="2000" spc="-5" dirty="0">
                <a:latin typeface="Courier New"/>
                <a:cs typeface="Courier New"/>
              </a:rPr>
              <a:t>mysum </a:t>
            </a:r>
            <a:r>
              <a:rPr sz="2000" dirty="0">
                <a:latin typeface="Courier New"/>
                <a:cs typeface="Courier New"/>
              </a:rPr>
              <a:t>=</a:t>
            </a:r>
            <a:r>
              <a:rPr sz="2000" spc="-95" dirty="0">
                <a:latin typeface="Courier New"/>
                <a:cs typeface="Courier New"/>
              </a:rPr>
              <a:t> </a:t>
            </a:r>
            <a:r>
              <a:rPr sz="2000" dirty="0">
                <a:latin typeface="Courier New"/>
                <a:cs typeface="Courier New"/>
              </a:rPr>
              <a:t>0</a:t>
            </a:r>
            <a:endParaRPr sz="2000">
              <a:latin typeface="Courier New"/>
              <a:cs typeface="Courier New"/>
            </a:endParaRPr>
          </a:p>
          <a:p>
            <a:pPr marL="622300" marR="5080" indent="-609600">
              <a:lnSpc>
                <a:spcPct val="140000"/>
              </a:lnSpc>
            </a:pPr>
            <a:r>
              <a:rPr sz="2000" spc="-5" dirty="0">
                <a:latin typeface="Courier New"/>
                <a:cs typeface="Courier New"/>
              </a:rPr>
              <a:t>for i in range(5, 11, 2):  </a:t>
            </a:r>
            <a:r>
              <a:rPr sz="2000" spc="-5" dirty="0">
                <a:solidFill>
                  <a:srgbClr val="160A20"/>
                </a:solidFill>
                <a:latin typeface="Courier New"/>
                <a:cs typeface="Courier New"/>
              </a:rPr>
              <a:t>mysum</a:t>
            </a:r>
            <a:endParaRPr sz="2000">
              <a:latin typeface="Courier New"/>
              <a:cs typeface="Courier New"/>
            </a:endParaRPr>
          </a:p>
          <a:p>
            <a:pPr marL="774700">
              <a:lnSpc>
                <a:spcPct val="100000"/>
              </a:lnSpc>
              <a:spcBef>
                <a:spcPts val="960"/>
              </a:spcBef>
            </a:pPr>
            <a:r>
              <a:rPr sz="2000" spc="-5" dirty="0">
                <a:solidFill>
                  <a:srgbClr val="160A20"/>
                </a:solidFill>
                <a:latin typeface="Courier New"/>
                <a:cs typeface="Courier New"/>
              </a:rPr>
              <a:t>f mysum ==</a:t>
            </a:r>
            <a:r>
              <a:rPr sz="2000" spc="-60" dirty="0">
                <a:solidFill>
                  <a:srgbClr val="160A20"/>
                </a:solidFill>
                <a:latin typeface="Courier New"/>
                <a:cs typeface="Courier New"/>
              </a:rPr>
              <a:t> </a:t>
            </a:r>
            <a:r>
              <a:rPr sz="2000" spc="-5" dirty="0">
                <a:solidFill>
                  <a:srgbClr val="160A20"/>
                </a:solidFill>
                <a:latin typeface="Courier New"/>
                <a:cs typeface="Courier New"/>
              </a:rPr>
              <a:t>5</a:t>
            </a:r>
            <a:r>
              <a:rPr sz="2000" spc="-5" dirty="0">
                <a:latin typeface="Courier New"/>
                <a:cs typeface="Courier New"/>
              </a:rPr>
              <a:t>:</a:t>
            </a:r>
            <a:endParaRPr sz="2000">
              <a:latin typeface="Courier New"/>
              <a:cs typeface="Courier New"/>
            </a:endParaRPr>
          </a:p>
        </p:txBody>
      </p:sp>
      <p:sp>
        <p:nvSpPr>
          <p:cNvPr id="38" name="object 38"/>
          <p:cNvSpPr txBox="1"/>
          <p:nvPr/>
        </p:nvSpPr>
        <p:spPr>
          <a:xfrm>
            <a:off x="2045207" y="3672840"/>
            <a:ext cx="4018915" cy="433070"/>
          </a:xfrm>
          <a:prstGeom prst="rect">
            <a:avLst/>
          </a:prstGeom>
          <a:solidFill>
            <a:srgbClr val="CBB5DD"/>
          </a:solidFill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2300"/>
              </a:lnSpc>
            </a:pPr>
            <a:r>
              <a:rPr sz="2000" spc="-5" dirty="0">
                <a:solidFill>
                  <a:srgbClr val="28123A"/>
                </a:solidFill>
                <a:latin typeface="Courier New"/>
                <a:cs typeface="Courier New"/>
              </a:rPr>
              <a:t>break</a:t>
            </a:r>
            <a:endParaRPr sz="20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810259" y="911860"/>
            <a:ext cx="7299579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  <a:tabLst>
                <a:tab pos="926465" algn="l"/>
              </a:tabLst>
            </a:pPr>
            <a:r>
              <a:rPr lang="en-US" sz="4000" spc="-100" dirty="0">
                <a:latin typeface="Courier New"/>
                <a:cs typeface="Courier New"/>
              </a:rPr>
              <a:t>for </a:t>
            </a:r>
            <a:r>
              <a:rPr sz="4000" u="none" kern="1200" spc="-100" dirty="0"/>
              <a:t>VS</a:t>
            </a:r>
            <a:r>
              <a:rPr lang="en-US" sz="4000" u="none" kern="1200" spc="-100" dirty="0"/>
              <a:t> </a:t>
            </a:r>
            <a:r>
              <a:rPr sz="4000" u="none" kern="1200" spc="-100" dirty="0">
                <a:latin typeface="Courier New"/>
                <a:cs typeface="Courier New"/>
              </a:rPr>
              <a:t>while </a:t>
            </a:r>
            <a:r>
              <a:rPr sz="4000" u="none" kern="1200" spc="-100" dirty="0"/>
              <a:t>LOOPS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9" y="1672226"/>
            <a:ext cx="3075941" cy="4555093"/>
          </a:xfrm>
          <a:prstGeom prst="rect">
            <a:avLst/>
          </a:prstGeom>
        </p:spPr>
        <p:txBody>
          <a:bodyPr vert="horz" wrap="square" lIns="0" tIns="15494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20"/>
              </a:spcBef>
            </a:pPr>
            <a:r>
              <a:rPr sz="2600" spc="-100" dirty="0">
                <a:latin typeface="Courier New"/>
                <a:cs typeface="Courier New"/>
              </a:rPr>
              <a:t>for </a:t>
            </a:r>
            <a:r>
              <a:rPr sz="2600" spc="-100" dirty="0">
                <a:latin typeface="Arial"/>
                <a:cs typeface="Arial"/>
              </a:rPr>
              <a:t>loops</a:t>
            </a:r>
          </a:p>
          <a:p>
            <a:pPr marL="104139" marR="43180" indent="-91440">
              <a:lnSpc>
                <a:spcPts val="2810"/>
              </a:lnSpc>
              <a:spcBef>
                <a:spcPts val="147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know </a:t>
            </a:r>
            <a:r>
              <a:rPr sz="2600" spc="-100" dirty="0">
                <a:latin typeface="Arial"/>
                <a:cs typeface="Arial"/>
              </a:rPr>
              <a:t>number of  iterations</a:t>
            </a:r>
          </a:p>
          <a:p>
            <a:pPr marL="104139" indent="-91440">
              <a:lnSpc>
                <a:spcPts val="2935"/>
              </a:lnSpc>
              <a:spcBef>
                <a:spcPts val="104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can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end early </a:t>
            </a:r>
            <a:r>
              <a:rPr sz="2600" spc="-100" dirty="0">
                <a:latin typeface="Arial"/>
                <a:cs typeface="Arial"/>
              </a:rPr>
              <a:t>via</a:t>
            </a:r>
          </a:p>
          <a:p>
            <a:pPr marL="104139">
              <a:lnSpc>
                <a:spcPts val="2935"/>
              </a:lnSpc>
            </a:pPr>
            <a:r>
              <a:rPr sz="2600" spc="-100" dirty="0">
                <a:latin typeface="Courier New"/>
                <a:cs typeface="Courier New"/>
              </a:rPr>
              <a:t>break</a:t>
            </a:r>
          </a:p>
          <a:p>
            <a:pPr marL="104139" indent="-91440">
              <a:lnSpc>
                <a:spcPct val="100000"/>
              </a:lnSpc>
              <a:spcBef>
                <a:spcPts val="115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00" dirty="0">
                <a:latin typeface="Arial"/>
                <a:cs typeface="Arial"/>
              </a:rPr>
              <a:t>uses a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counter</a:t>
            </a:r>
            <a:endParaRPr lang="en-US" sz="2600" b="1" spc="-100" dirty="0">
              <a:solidFill>
                <a:srgbClr val="C00000"/>
              </a:solidFill>
              <a:latin typeface="Arial Black"/>
              <a:cs typeface="Arial Black"/>
            </a:endParaRPr>
          </a:p>
          <a:p>
            <a:pPr marL="104139" indent="-91440">
              <a:spcBef>
                <a:spcPts val="1150"/>
              </a:spcBef>
              <a:buClr>
                <a:srgbClr val="585858"/>
              </a:buClr>
              <a:buFontTx/>
              <a:buChar char="▪"/>
              <a:tabLst>
                <a:tab pos="238760" algn="l"/>
              </a:tabLst>
            </a:pPr>
            <a:r>
              <a:rPr lang="en-US"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can  rewrite </a:t>
            </a:r>
            <a:r>
              <a:rPr lang="en-US" sz="2600" spc="-100" dirty="0">
                <a:latin typeface="Arial"/>
                <a:cs typeface="Arial"/>
              </a:rPr>
              <a:t>a </a:t>
            </a:r>
            <a:r>
              <a:rPr lang="en-US" sz="2600" spc="-100" dirty="0">
                <a:latin typeface="Courier New"/>
                <a:cs typeface="Courier New"/>
              </a:rPr>
              <a:t>for</a:t>
            </a:r>
          </a:p>
          <a:p>
            <a:pPr marL="104139" indent="-91440">
              <a:lnSpc>
                <a:spcPct val="100000"/>
              </a:lnSpc>
              <a:spcBef>
                <a:spcPts val="115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endParaRPr lang="en-US" sz="2600" b="1" spc="-100" dirty="0">
              <a:solidFill>
                <a:srgbClr val="C00000"/>
              </a:solidFill>
              <a:latin typeface="Arial Black"/>
              <a:cs typeface="Arial Black"/>
            </a:endParaRPr>
          </a:p>
          <a:p>
            <a:pPr marL="104139" indent="-91440">
              <a:lnSpc>
                <a:spcPct val="100000"/>
              </a:lnSpc>
              <a:spcBef>
                <a:spcPts val="115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endParaRPr sz="2600" spc="-100" dirty="0">
              <a:latin typeface="Arial Black"/>
              <a:cs typeface="Arial Black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901700" y="5022596"/>
            <a:ext cx="2828925" cy="421640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sz="2600" spc="-100" dirty="0">
                <a:latin typeface="Arial"/>
                <a:cs typeface="Arial"/>
              </a:rPr>
              <a:t>using a </a:t>
            </a:r>
            <a:r>
              <a:rPr sz="2600" spc="-100" dirty="0">
                <a:latin typeface="Courier New"/>
                <a:cs typeface="Courier New"/>
              </a:rPr>
              <a:t>while </a:t>
            </a:r>
            <a:r>
              <a:rPr sz="2600" spc="-100" dirty="0">
                <a:latin typeface="Arial"/>
                <a:cs typeface="Arial"/>
              </a:rPr>
              <a:t>loop</a:t>
            </a:r>
            <a:endParaRPr sz="2600" spc="-100">
              <a:latin typeface="Arial"/>
              <a:cs typeface="Arial"/>
            </a:endParaRPr>
          </a:p>
        </p:txBody>
      </p:sp>
      <p:sp>
        <p:nvSpPr>
          <p:cNvPr id="8" name="object 8"/>
          <p:cNvSpPr txBox="1">
            <a:spLocks noGrp="1"/>
          </p:cNvSpPr>
          <p:nvPr>
            <p:ph sz="half" idx="3"/>
          </p:nvPr>
        </p:nvSpPr>
        <p:spPr>
          <a:xfrm>
            <a:off x="4755641" y="1684450"/>
            <a:ext cx="3871595" cy="4455002"/>
          </a:xfrm>
          <a:prstGeom prst="rect">
            <a:avLst/>
          </a:prstGeom>
        </p:spPr>
        <p:txBody>
          <a:bodyPr vert="horz" wrap="square" lIns="0" tIns="113030" rIns="0" bIns="0" rtlCol="0">
            <a:spAutoFit/>
          </a:bodyPr>
          <a:lstStyle/>
          <a:p>
            <a:pPr marL="210820">
              <a:lnSpc>
                <a:spcPct val="100000"/>
              </a:lnSpc>
              <a:spcBef>
                <a:spcPts val="890"/>
              </a:spcBef>
            </a:pPr>
            <a:r>
              <a:rPr kern="1200" spc="-100" dirty="0"/>
              <a:t>while </a:t>
            </a:r>
            <a:r>
              <a:rPr kern="1200" spc="-100" dirty="0">
                <a:latin typeface="Arial"/>
                <a:cs typeface="Arial"/>
              </a:rPr>
              <a:t>loops</a:t>
            </a:r>
          </a:p>
          <a:p>
            <a:pPr marL="104139" marR="550545" indent="-91440">
              <a:lnSpc>
                <a:spcPct val="80000"/>
              </a:lnSpc>
              <a:spcBef>
                <a:spcPts val="141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b="1" kern="1200" spc="-100" dirty="0">
                <a:solidFill>
                  <a:srgbClr val="C00000"/>
                </a:solidFill>
                <a:latin typeface="Arial Black"/>
                <a:cs typeface="Arial Black"/>
              </a:rPr>
              <a:t>unbounded </a:t>
            </a:r>
            <a:r>
              <a:rPr kern="1200" spc="-100" dirty="0">
                <a:latin typeface="Arial"/>
                <a:cs typeface="Arial"/>
              </a:rPr>
              <a:t>number of  iterations</a:t>
            </a:r>
          </a:p>
          <a:p>
            <a:pPr marL="104139" indent="-91440">
              <a:lnSpc>
                <a:spcPct val="100000"/>
              </a:lnSpc>
              <a:spcBef>
                <a:spcPts val="76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kern="1200" spc="-100" dirty="0">
                <a:latin typeface="Arial"/>
                <a:cs typeface="Arial"/>
              </a:rPr>
              <a:t>can </a:t>
            </a:r>
            <a:r>
              <a:rPr b="1" kern="1200" spc="-100" dirty="0">
                <a:solidFill>
                  <a:srgbClr val="C00000"/>
                </a:solidFill>
                <a:latin typeface="Arial Black"/>
                <a:cs typeface="Arial Black"/>
              </a:rPr>
              <a:t>end early </a:t>
            </a:r>
            <a:r>
              <a:rPr kern="1200" spc="-100" dirty="0">
                <a:latin typeface="Arial"/>
                <a:cs typeface="Arial"/>
              </a:rPr>
              <a:t>via </a:t>
            </a:r>
            <a:r>
              <a:rPr kern="1200" spc="-100" dirty="0"/>
              <a:t>break</a:t>
            </a:r>
          </a:p>
          <a:p>
            <a:pPr marL="104139" marR="5715" indent="-91440">
              <a:lnSpc>
                <a:spcPct val="80000"/>
              </a:lnSpc>
              <a:spcBef>
                <a:spcPts val="140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kern="1200" spc="-100" dirty="0">
                <a:latin typeface="Arial"/>
                <a:cs typeface="Arial"/>
              </a:rPr>
              <a:t>can use a </a:t>
            </a:r>
            <a:r>
              <a:rPr b="1" kern="1200" spc="-100" dirty="0">
                <a:solidFill>
                  <a:srgbClr val="C00000"/>
                </a:solidFill>
                <a:latin typeface="Arial Black"/>
                <a:cs typeface="Arial Black"/>
              </a:rPr>
              <a:t>counter but  must initialize </a:t>
            </a:r>
            <a:r>
              <a:rPr kern="1200" spc="-100" dirty="0">
                <a:latin typeface="Arial"/>
                <a:cs typeface="Arial"/>
              </a:rPr>
              <a:t>before loop  and increment it inside loop</a:t>
            </a:r>
          </a:p>
          <a:p>
            <a:pPr marL="104139" marR="5080" indent="-91440">
              <a:lnSpc>
                <a:spcPct val="79800"/>
              </a:lnSpc>
              <a:spcBef>
                <a:spcPts val="140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b="1" kern="1200" spc="-100" dirty="0">
                <a:solidFill>
                  <a:srgbClr val="C00000"/>
                </a:solidFill>
                <a:latin typeface="Arial Black"/>
                <a:cs typeface="Arial Black"/>
              </a:rPr>
              <a:t>may not be able to  rewrite </a:t>
            </a:r>
            <a:r>
              <a:rPr kern="1200" spc="-100" dirty="0">
                <a:latin typeface="Arial"/>
                <a:cs typeface="Arial"/>
              </a:rPr>
              <a:t>a </a:t>
            </a:r>
            <a:r>
              <a:rPr kern="1200" spc="-100" dirty="0"/>
              <a:t>while </a:t>
            </a:r>
            <a:r>
              <a:rPr kern="1200" spc="-100" dirty="0">
                <a:latin typeface="Arial"/>
                <a:cs typeface="Arial"/>
              </a:rPr>
              <a:t>loop using  a </a:t>
            </a:r>
            <a:r>
              <a:rPr kern="1200" spc="-100" dirty="0"/>
              <a:t>for </a:t>
            </a:r>
            <a:r>
              <a:rPr kern="1200" spc="-100" dirty="0">
                <a:latin typeface="Arial"/>
                <a:cs typeface="Arial"/>
              </a:rPr>
              <a:t>loop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760729" y="291845"/>
            <a:ext cx="7622540" cy="1392689"/>
          </a:xfrm>
          <a:prstGeom prst="rect">
            <a:avLst/>
          </a:prstGeom>
        </p:spPr>
        <p:txBody>
          <a:bodyPr vert="horz" wrap="square" lIns="0" tIns="647700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sz="4000" kern="1200" spc="-150" dirty="0"/>
              <a:t>STRINGS</a:t>
            </a:r>
            <a:r>
              <a:rPr spc="-150" dirty="0"/>
              <a:t>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679849"/>
            <a:ext cx="7939405" cy="4540987"/>
          </a:xfrm>
          <a:prstGeom prst="rect">
            <a:avLst/>
          </a:prstGeom>
        </p:spPr>
        <p:txBody>
          <a:bodyPr vert="horz" wrap="square" lIns="0" tIns="15113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19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50" dirty="0">
                <a:latin typeface="Arial"/>
                <a:cs typeface="Arial"/>
              </a:rPr>
              <a:t>letters, special characters, spaces, digits</a:t>
            </a:r>
          </a:p>
          <a:p>
            <a:pPr marL="238125" indent="-225425">
              <a:lnSpc>
                <a:spcPts val="3095"/>
              </a:lnSpc>
              <a:spcBef>
                <a:spcPts val="108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50" dirty="0">
                <a:latin typeface="Arial"/>
                <a:cs typeface="Arial"/>
              </a:rPr>
              <a:t>enclose in </a:t>
            </a:r>
            <a:r>
              <a:rPr sz="2600" b="1" spc="-150" dirty="0">
                <a:solidFill>
                  <a:srgbClr val="C00000"/>
                </a:solidFill>
                <a:latin typeface="Arial Black"/>
                <a:cs typeface="Arial Black"/>
              </a:rPr>
              <a:t>quotation marks  or single quotes</a:t>
            </a:r>
            <a:endParaRPr sz="2600" spc="-150" dirty="0">
              <a:latin typeface="Arial Black"/>
              <a:cs typeface="Arial Black"/>
            </a:endParaRPr>
          </a:p>
          <a:p>
            <a:pPr marL="317500">
              <a:lnSpc>
                <a:spcPts val="2375"/>
              </a:lnSpc>
            </a:pPr>
            <a:r>
              <a:rPr sz="2000" spc="-150" dirty="0">
                <a:latin typeface="Courier New"/>
                <a:cs typeface="Courier New"/>
              </a:rPr>
              <a:t>hi = "hello there"</a:t>
            </a:r>
          </a:p>
          <a:p>
            <a:pPr marL="238125" indent="-225425">
              <a:lnSpc>
                <a:spcPts val="3095"/>
              </a:lnSpc>
              <a:spcBef>
                <a:spcPts val="894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b="1" spc="-150" dirty="0">
                <a:solidFill>
                  <a:srgbClr val="C00000"/>
                </a:solidFill>
                <a:latin typeface="Arial Black"/>
                <a:cs typeface="Arial Black"/>
              </a:rPr>
              <a:t>concatenate </a:t>
            </a:r>
            <a:r>
              <a:rPr sz="2600" spc="-150" dirty="0">
                <a:latin typeface="Arial"/>
                <a:cs typeface="Arial"/>
              </a:rPr>
              <a:t>strings</a:t>
            </a:r>
          </a:p>
          <a:p>
            <a:pPr marL="317500">
              <a:lnSpc>
                <a:spcPts val="2375"/>
              </a:lnSpc>
            </a:pPr>
            <a:r>
              <a:rPr sz="2000" spc="-150" dirty="0">
                <a:latin typeface="Courier New"/>
                <a:cs typeface="Courier New"/>
              </a:rPr>
              <a:t>name = "ana"</a:t>
            </a:r>
          </a:p>
          <a:p>
            <a:pPr marL="317500">
              <a:lnSpc>
                <a:spcPct val="100000"/>
              </a:lnSpc>
              <a:spcBef>
                <a:spcPts val="1920"/>
              </a:spcBef>
            </a:pPr>
            <a:r>
              <a:rPr sz="2000" spc="-150" dirty="0">
                <a:latin typeface="Courier New"/>
                <a:cs typeface="Courier New"/>
              </a:rPr>
              <a:t>greet = hi + name</a:t>
            </a:r>
          </a:p>
          <a:p>
            <a:pPr marL="317500">
              <a:lnSpc>
                <a:spcPct val="100000"/>
              </a:lnSpc>
              <a:spcBef>
                <a:spcPts val="1914"/>
              </a:spcBef>
            </a:pPr>
            <a:r>
              <a:rPr sz="2000" spc="-150" dirty="0">
                <a:latin typeface="Courier New"/>
                <a:cs typeface="Courier New"/>
              </a:rPr>
              <a:t>greeting = hi + " " + name</a:t>
            </a:r>
          </a:p>
          <a:p>
            <a:pPr marL="238125" indent="-225425">
              <a:lnSpc>
                <a:spcPts val="3095"/>
              </a:lnSpc>
              <a:spcBef>
                <a:spcPts val="894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50" dirty="0">
                <a:latin typeface="Arial"/>
                <a:cs typeface="Arial"/>
              </a:rPr>
              <a:t>do some </a:t>
            </a:r>
            <a:r>
              <a:rPr sz="2600" b="1" spc="-150" dirty="0">
                <a:solidFill>
                  <a:srgbClr val="C00000"/>
                </a:solidFill>
                <a:latin typeface="Arial Black"/>
                <a:cs typeface="Arial Black"/>
              </a:rPr>
              <a:t>operations </a:t>
            </a:r>
            <a:r>
              <a:rPr sz="2600" spc="-150" dirty="0">
                <a:latin typeface="Arial"/>
                <a:cs typeface="Arial"/>
              </a:rPr>
              <a:t>on a string as defined in Python docs</a:t>
            </a:r>
          </a:p>
          <a:p>
            <a:pPr marL="317500">
              <a:lnSpc>
                <a:spcPts val="2375"/>
              </a:lnSpc>
            </a:pPr>
            <a:r>
              <a:rPr sz="2000" spc="-150" dirty="0">
                <a:latin typeface="Courier New"/>
                <a:cs typeface="Courier New"/>
              </a:rPr>
              <a:t>silly = hi + " " + name * 3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632714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sz="4000" kern="1200" spc="-150" dirty="0"/>
              <a:t>INPUT/OUTPUT</a:t>
            </a:r>
            <a:r>
              <a:rPr spc="-150" dirty="0"/>
              <a:t>: </a:t>
            </a:r>
            <a:r>
              <a:rPr spc="-150" dirty="0">
                <a:latin typeface="Courier New"/>
                <a:cs typeface="Courier New"/>
              </a:rPr>
              <a:t>print	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810259" y="1683662"/>
            <a:ext cx="5133341" cy="1090042"/>
          </a:xfrm>
          <a:prstGeom prst="rect">
            <a:avLst/>
          </a:prstGeom>
        </p:spPr>
        <p:txBody>
          <a:bodyPr vert="horz" wrap="square" lIns="0" tIns="14732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16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50" dirty="0">
                <a:latin typeface="Arial"/>
                <a:cs typeface="Arial"/>
              </a:rPr>
              <a:t>used to </a:t>
            </a:r>
            <a:r>
              <a:rPr sz="2600" b="1" spc="-150" dirty="0">
                <a:solidFill>
                  <a:srgbClr val="C00000"/>
                </a:solidFill>
                <a:latin typeface="Arial Black"/>
                <a:cs typeface="Arial Black"/>
              </a:rPr>
              <a:t>output </a:t>
            </a:r>
            <a:r>
              <a:rPr sz="2600" spc="-150" dirty="0">
                <a:latin typeface="Arial"/>
                <a:cs typeface="Arial"/>
              </a:rPr>
              <a:t>stuff to console</a:t>
            </a:r>
          </a:p>
          <a:p>
            <a:pPr marL="238125" indent="-225425">
              <a:lnSpc>
                <a:spcPct val="100000"/>
              </a:lnSpc>
              <a:spcBef>
                <a:spcPts val="105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lang="en-US" sz="2600" spc="-150" dirty="0">
                <a:latin typeface="Arial"/>
                <a:cs typeface="Arial"/>
              </a:rPr>
              <a:t>function </a:t>
            </a:r>
            <a:r>
              <a:rPr sz="2600" spc="-150" dirty="0">
                <a:latin typeface="Arial"/>
                <a:cs typeface="Arial"/>
              </a:rPr>
              <a:t>is </a:t>
            </a:r>
            <a:r>
              <a:rPr sz="2600" spc="-150" dirty="0">
                <a:latin typeface="Courier New"/>
                <a:cs typeface="Courier New"/>
              </a:rPr>
              <a:t>print</a:t>
            </a:r>
          </a:p>
        </p:txBody>
      </p:sp>
      <p:graphicFrame>
        <p:nvGraphicFramePr>
          <p:cNvPr id="4" name="object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08223"/>
              </p:ext>
            </p:extLst>
          </p:nvPr>
        </p:nvGraphicFramePr>
        <p:xfrm>
          <a:off x="791209" y="3263900"/>
          <a:ext cx="8011080" cy="19939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28332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5594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57181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42900">
                <a:tc>
                  <a:txBody>
                    <a:bodyPr/>
                    <a:lstStyle/>
                    <a:p>
                      <a:pPr marL="31750">
                        <a:lnSpc>
                          <a:spcPts val="1964"/>
                        </a:lnSpc>
                      </a:pPr>
                      <a:r>
                        <a:rPr sz="1900" dirty="0">
                          <a:latin typeface="Courier New"/>
                          <a:cs typeface="Courier New"/>
                        </a:rPr>
                        <a:t>x =</a:t>
                      </a:r>
                      <a:r>
                        <a:rPr sz="1900" spc="-110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dirty="0">
                          <a:latin typeface="Courier New"/>
                          <a:cs typeface="Courier New"/>
                        </a:rPr>
                        <a:t>1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0" marB="0"/>
                </a:tc>
                <a:tc rowSpan="3"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endParaRPr sz="2200" dirty="0">
                        <a:latin typeface="Times"/>
                        <a:cs typeface="Times"/>
                      </a:endParaRPr>
                    </a:p>
                  </a:txBody>
                  <a:tcPr marL="0" marR="0" marT="0" marB="0"/>
                </a:tc>
                <a:tc rowSpan="3"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1800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315"/>
                        </a:spcBef>
                      </a:pPr>
                      <a:r>
                        <a:rPr sz="1900" spc="-10" dirty="0">
                          <a:latin typeface="Courier New"/>
                          <a:cs typeface="Courier New"/>
                        </a:rPr>
                        <a:t>print(x)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0005" marB="0"/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1800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315"/>
                        </a:spcBef>
                      </a:pPr>
                      <a:r>
                        <a:rPr sz="1900" spc="-5" dirty="0">
                          <a:latin typeface="Courier New"/>
                          <a:cs typeface="Courier New"/>
                        </a:rPr>
                        <a:t>x_str </a:t>
                      </a:r>
                      <a:r>
                        <a:rPr sz="1900" dirty="0">
                          <a:latin typeface="Courier New"/>
                          <a:cs typeface="Courier New"/>
                        </a:rPr>
                        <a:t>=</a:t>
                      </a:r>
                      <a:r>
                        <a:rPr sz="1900" spc="-110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str(x)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0005" marB="0"/>
                </a:tc>
                <a:tc gridSpan="2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 v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31800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315"/>
                        </a:spcBef>
                      </a:pPr>
                      <a:r>
                        <a:rPr sz="1900" spc="-5" dirty="0">
                          <a:latin typeface="Courier New"/>
                          <a:cs typeface="Courier New"/>
                        </a:rPr>
                        <a:t>print("my fav num</a:t>
                      </a:r>
                      <a:r>
                        <a:rPr sz="1900" spc="-90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10" dirty="0">
                          <a:latin typeface="Courier New"/>
                          <a:cs typeface="Courier New"/>
                        </a:rPr>
                        <a:t>is",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0005" marB="0"/>
                </a:tc>
                <a:tc>
                  <a:txBody>
                    <a:bodyPr/>
                    <a:lstStyle/>
                    <a:p>
                      <a:pPr marR="64135" algn="r">
                        <a:lnSpc>
                          <a:spcPct val="100000"/>
                        </a:lnSpc>
                        <a:spcBef>
                          <a:spcPts val="315"/>
                        </a:spcBef>
                      </a:pPr>
                      <a:r>
                        <a:rPr sz="1900" spc="-5" dirty="0">
                          <a:latin typeface="Courier New"/>
                          <a:cs typeface="Courier New"/>
                        </a:rPr>
                        <a:t>x,</a:t>
                      </a:r>
                      <a:r>
                        <a:rPr sz="1900" spc="-85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10" dirty="0">
                          <a:latin typeface="Courier New"/>
                          <a:cs typeface="Courier New"/>
                        </a:rPr>
                        <a:t>".",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0005" marB="0"/>
                </a:tc>
                <a:tc>
                  <a:txBody>
                    <a:bodyPr/>
                    <a:lstStyle/>
                    <a:p>
                      <a:pPr marL="71755">
                        <a:lnSpc>
                          <a:spcPct val="100000"/>
                        </a:lnSpc>
                        <a:spcBef>
                          <a:spcPts val="315"/>
                        </a:spcBef>
                      </a:pPr>
                      <a:r>
                        <a:rPr sz="1900" spc="-5" dirty="0">
                          <a:latin typeface="Courier New"/>
                          <a:cs typeface="Courier New"/>
                        </a:rPr>
                        <a:t>"x =",</a:t>
                      </a:r>
                      <a:r>
                        <a:rPr sz="1900" spc="-105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x)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0005" marB="0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55600">
                <a:tc>
                  <a:txBody>
                    <a:bodyPr/>
                    <a:lstStyle/>
                    <a:p>
                      <a:pPr marL="31750">
                        <a:lnSpc>
                          <a:spcPct val="100000"/>
                        </a:lnSpc>
                        <a:spcBef>
                          <a:spcPts val="330"/>
                        </a:spcBef>
                      </a:pPr>
                      <a:r>
                        <a:rPr sz="1900" spc="-5" dirty="0">
                          <a:latin typeface="Courier New"/>
                          <a:cs typeface="Courier New"/>
                        </a:rPr>
                        <a:t>print("my fav num is</a:t>
                      </a:r>
                      <a:r>
                        <a:rPr sz="1900" spc="-105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dirty="0">
                          <a:latin typeface="Courier New"/>
                          <a:cs typeface="Courier New"/>
                        </a:rPr>
                        <a:t>"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1910" marB="0"/>
                </a:tc>
                <a:tc>
                  <a:txBody>
                    <a:bodyPr/>
                    <a:lstStyle/>
                    <a:p>
                      <a:pPr marR="64135" algn="r">
                        <a:lnSpc>
                          <a:spcPct val="100000"/>
                        </a:lnSpc>
                        <a:spcBef>
                          <a:spcPts val="330"/>
                        </a:spcBef>
                      </a:pPr>
                      <a:r>
                        <a:rPr sz="1900" dirty="0">
                          <a:latin typeface="Courier New"/>
                          <a:cs typeface="Courier New"/>
                        </a:rPr>
                        <a:t>+</a:t>
                      </a:r>
                      <a:r>
                        <a:rPr sz="1900" spc="-110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x_str</a:t>
                      </a:r>
                      <a:endParaRPr sz="1900">
                        <a:latin typeface="Courier New"/>
                        <a:cs typeface="Courier New"/>
                      </a:endParaRPr>
                    </a:p>
                  </a:txBody>
                  <a:tcPr marL="0" marR="0" marT="41910" marB="0"/>
                </a:tc>
                <a:tc>
                  <a:txBody>
                    <a:bodyPr/>
                    <a:lstStyle/>
                    <a:p>
                      <a:pPr marL="71755">
                        <a:lnSpc>
                          <a:spcPct val="100000"/>
                        </a:lnSpc>
                        <a:spcBef>
                          <a:spcPts val="330"/>
                        </a:spcBef>
                      </a:pPr>
                      <a:r>
                        <a:rPr sz="1900" dirty="0">
                          <a:latin typeface="Courier New"/>
                          <a:cs typeface="Courier New"/>
                        </a:rPr>
                        <a:t>+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". </a:t>
                      </a:r>
                      <a:r>
                        <a:rPr sz="1900" dirty="0">
                          <a:latin typeface="Courier New"/>
                          <a:cs typeface="Courier New"/>
                        </a:rPr>
                        <a:t>" +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"x </a:t>
                      </a:r>
                      <a:r>
                        <a:rPr sz="1900" dirty="0">
                          <a:latin typeface="Courier New"/>
                          <a:cs typeface="Courier New"/>
                        </a:rPr>
                        <a:t>= " +</a:t>
                      </a:r>
                      <a:r>
                        <a:rPr sz="1900" spc="-145" dirty="0">
                          <a:latin typeface="Courier New"/>
                          <a:cs typeface="Courier New"/>
                        </a:rPr>
                        <a:t> </a:t>
                      </a:r>
                      <a:r>
                        <a:rPr sz="1900" spc="-5" dirty="0">
                          <a:latin typeface="Courier New"/>
                          <a:cs typeface="Courier New"/>
                        </a:rPr>
                        <a:t>x_str)</a:t>
                      </a:r>
                      <a:endParaRPr sz="1900" dirty="0">
                        <a:latin typeface="Courier New"/>
                        <a:cs typeface="Courier New"/>
                      </a:endParaRPr>
                    </a:p>
                  </a:txBody>
                  <a:tcPr marL="0" marR="0" marT="41910" marB="0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5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7937500" cy="75148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u="none" kern="1200" spc="-150" dirty="0"/>
              <a:t>INPUT/OUTPUT</a:t>
            </a:r>
            <a:r>
              <a:rPr u="none" spc="-150" dirty="0"/>
              <a:t>: </a:t>
            </a:r>
            <a:r>
              <a:rPr sz="4000" u="none" spc="-150" dirty="0">
                <a:latin typeface="Courier New"/>
                <a:cs typeface="Courier New"/>
              </a:rPr>
              <a:t>input("")</a:t>
            </a:r>
            <a:endParaRPr sz="4000" spc="-150" dirty="0">
              <a:latin typeface="Courier New"/>
              <a:cs typeface="Courier New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810259" y="1687499"/>
            <a:ext cx="7419341" cy="2869375"/>
          </a:xfrm>
          <a:prstGeom prst="rect">
            <a:avLst/>
          </a:prstGeom>
        </p:spPr>
        <p:txBody>
          <a:bodyPr vert="horz" wrap="square" lIns="0" tIns="111125" rIns="0" bIns="0" rtlCol="0">
            <a:spAutoFit/>
          </a:bodyPr>
          <a:lstStyle/>
          <a:p>
            <a:pPr marL="238125" indent="-225425">
              <a:spcBef>
                <a:spcPts val="875"/>
              </a:spcBef>
              <a:buClr>
                <a:srgbClr val="585858"/>
              </a:buClr>
              <a:buFontTx/>
              <a:buChar char="▪"/>
              <a:tabLst>
                <a:tab pos="238760" algn="l"/>
              </a:tabLst>
            </a:pPr>
            <a:r>
              <a:rPr lang="en-US" sz="2600" b="1" spc="-150" dirty="0">
                <a:solidFill>
                  <a:srgbClr val="C00000"/>
                </a:solidFill>
                <a:latin typeface="Arial"/>
                <a:cs typeface="Arial"/>
              </a:rPr>
              <a:t>only for standard python, will not work in Tellurium console</a:t>
            </a:r>
          </a:p>
          <a:p>
            <a:pPr marL="238125" indent="-225425">
              <a:lnSpc>
                <a:spcPct val="100000"/>
              </a:lnSpc>
              <a:spcBef>
                <a:spcPts val="87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50" dirty="0">
                <a:latin typeface="Arial"/>
                <a:cs typeface="Arial"/>
              </a:rPr>
              <a:t>prints whatever is in the quotes</a:t>
            </a:r>
            <a:endParaRPr lang="en-US" sz="2600" spc="-150" dirty="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770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50" dirty="0">
                <a:latin typeface="Arial"/>
                <a:cs typeface="Arial"/>
              </a:rPr>
              <a:t>user types in something and hits enter</a:t>
            </a:r>
          </a:p>
          <a:p>
            <a:pPr marL="238125" indent="-225425">
              <a:lnSpc>
                <a:spcPct val="100000"/>
              </a:lnSpc>
              <a:spcBef>
                <a:spcPts val="77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50" dirty="0">
                <a:latin typeface="Arial"/>
                <a:cs typeface="Arial"/>
              </a:rPr>
              <a:t>binds that value to a variable</a:t>
            </a:r>
          </a:p>
          <a:p>
            <a:pPr marL="317500" marR="27940">
              <a:lnSpc>
                <a:spcPts val="3600"/>
              </a:lnSpc>
              <a:spcBef>
                <a:spcPts val="80"/>
              </a:spcBef>
            </a:pPr>
            <a:r>
              <a:rPr sz="2000" spc="-150" dirty="0">
                <a:latin typeface="Courier New"/>
                <a:cs typeface="Courier New"/>
              </a:rPr>
              <a:t>text = input("Type anything... ")  print(5*text)</a:t>
            </a:r>
          </a:p>
        </p:txBody>
      </p:sp>
      <p:sp>
        <p:nvSpPr>
          <p:cNvPr id="5" name="object 5"/>
          <p:cNvSpPr txBox="1"/>
          <p:nvPr/>
        </p:nvSpPr>
        <p:spPr>
          <a:xfrm>
            <a:off x="810259" y="4532884"/>
            <a:ext cx="1242060" cy="4216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spc="-150" dirty="0">
                <a:latin typeface="Courier New"/>
                <a:cs typeface="Courier New"/>
              </a:rPr>
              <a:t>input</a:t>
            </a:r>
            <a:endParaRPr sz="2600" spc="-15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2240788" y="4532884"/>
            <a:ext cx="6598412" cy="41293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2600" b="1" spc="-150" dirty="0">
                <a:solidFill>
                  <a:srgbClr val="C00000"/>
                </a:solidFill>
                <a:latin typeface="Arial Black"/>
                <a:cs typeface="Arial Black"/>
              </a:rPr>
              <a:t>gives  you a  string </a:t>
            </a:r>
            <a:r>
              <a:rPr sz="2600" spc="-150" dirty="0">
                <a:latin typeface="Arial"/>
                <a:cs typeface="Arial"/>
              </a:rPr>
              <a:t>so must cast if working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901700" y="4702656"/>
            <a:ext cx="5877560" cy="1466215"/>
          </a:xfrm>
          <a:prstGeom prst="rect">
            <a:avLst/>
          </a:prstGeom>
        </p:spPr>
        <p:txBody>
          <a:bodyPr vert="horz" wrap="square" lIns="0" tIns="17208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355"/>
              </a:spcBef>
            </a:pPr>
            <a:r>
              <a:rPr sz="2600" spc="-150" dirty="0">
                <a:latin typeface="Arial"/>
                <a:cs typeface="Arial"/>
              </a:rPr>
              <a:t>with numbers</a:t>
            </a:r>
            <a:endParaRPr sz="2600" spc="-150">
              <a:latin typeface="Arial"/>
              <a:cs typeface="Arial"/>
            </a:endParaRPr>
          </a:p>
          <a:p>
            <a:pPr marL="225425" marR="5080">
              <a:lnSpc>
                <a:spcPts val="3600"/>
              </a:lnSpc>
              <a:spcBef>
                <a:spcPts val="80"/>
              </a:spcBef>
            </a:pPr>
            <a:r>
              <a:rPr sz="2000" spc="-150" dirty="0">
                <a:latin typeface="Courier New"/>
                <a:cs typeface="Courier New"/>
              </a:rPr>
              <a:t>num = int(input("Type a number... "))  print(5*num)</a:t>
            </a:r>
            <a:endParaRPr sz="2000" spc="-15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291845"/>
            <a:ext cx="7785100" cy="137217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ts val="5320"/>
              </a:lnSpc>
              <a:spcBef>
                <a:spcPts val="100"/>
              </a:spcBef>
            </a:pPr>
            <a:r>
              <a:rPr sz="4000" u="none" kern="1200" spc="-100" dirty="0"/>
              <a:t>COMPARISON  OPERATORS ON</a:t>
            </a:r>
          </a:p>
          <a:p>
            <a:pPr marL="12700">
              <a:lnSpc>
                <a:spcPts val="5320"/>
              </a:lnSpc>
            </a:pPr>
            <a:r>
              <a:rPr u="none" spc="-40" dirty="0">
                <a:latin typeface="Courier New"/>
                <a:cs typeface="Courier New"/>
              </a:rPr>
              <a:t>int,</a:t>
            </a:r>
            <a:r>
              <a:rPr u="none" spc="-2085" dirty="0">
                <a:latin typeface="Courier New"/>
                <a:cs typeface="Courier New"/>
              </a:rPr>
              <a:t> </a:t>
            </a:r>
            <a:r>
              <a:rPr u="none" spc="-45" dirty="0">
                <a:latin typeface="Courier New"/>
                <a:cs typeface="Courier New"/>
              </a:rPr>
              <a:t>float, string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8" y="1672226"/>
            <a:ext cx="8181341" cy="4414029"/>
          </a:xfrm>
          <a:prstGeom prst="rect">
            <a:avLst/>
          </a:prstGeom>
        </p:spPr>
        <p:txBody>
          <a:bodyPr vert="horz" wrap="square" lIns="0" tIns="15494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22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dirty="0">
                <a:latin typeface="Courier New"/>
                <a:cs typeface="Courier New"/>
              </a:rPr>
              <a:t>i</a:t>
            </a:r>
            <a:r>
              <a:rPr sz="2600" spc="-985" dirty="0">
                <a:latin typeface="Courier New"/>
                <a:cs typeface="Courier New"/>
              </a:rPr>
              <a:t> </a:t>
            </a:r>
            <a:r>
              <a:rPr sz="2600" spc="-125" dirty="0">
                <a:latin typeface="Arial"/>
                <a:cs typeface="Arial"/>
              </a:rPr>
              <a:t>and</a:t>
            </a:r>
            <a:r>
              <a:rPr sz="2600" spc="-145" dirty="0">
                <a:latin typeface="Arial"/>
                <a:cs typeface="Arial"/>
              </a:rPr>
              <a:t> </a:t>
            </a:r>
            <a:r>
              <a:rPr sz="2600" dirty="0">
                <a:latin typeface="Courier New"/>
                <a:cs typeface="Courier New"/>
              </a:rPr>
              <a:t>j</a:t>
            </a:r>
            <a:r>
              <a:rPr sz="2600" spc="-985" dirty="0">
                <a:latin typeface="Courier New"/>
                <a:cs typeface="Courier New"/>
              </a:rPr>
              <a:t> </a:t>
            </a:r>
            <a:r>
              <a:rPr sz="2600" spc="-125" dirty="0">
                <a:latin typeface="Arial"/>
                <a:cs typeface="Arial"/>
              </a:rPr>
              <a:t>are</a:t>
            </a:r>
            <a:r>
              <a:rPr sz="2600" spc="-145" dirty="0">
                <a:latin typeface="Arial"/>
                <a:cs typeface="Arial"/>
              </a:rPr>
              <a:t> </a:t>
            </a:r>
            <a:r>
              <a:rPr sz="2600" spc="-95" dirty="0">
                <a:latin typeface="Arial"/>
                <a:cs typeface="Arial"/>
              </a:rPr>
              <a:t>variable</a:t>
            </a:r>
            <a:r>
              <a:rPr sz="2600" spc="-135" dirty="0">
                <a:latin typeface="Arial"/>
                <a:cs typeface="Arial"/>
              </a:rPr>
              <a:t> </a:t>
            </a:r>
            <a:r>
              <a:rPr sz="2600" spc="-170" dirty="0">
                <a:latin typeface="Arial"/>
                <a:cs typeface="Arial"/>
              </a:rPr>
              <a:t>names</a:t>
            </a:r>
            <a:endParaRPr sz="2600" dirty="0">
              <a:latin typeface="Arial"/>
              <a:cs typeface="Arial"/>
            </a:endParaRPr>
          </a:p>
          <a:p>
            <a:pPr marL="238125" indent="-225425">
              <a:lnSpc>
                <a:spcPct val="100000"/>
              </a:lnSpc>
              <a:spcBef>
                <a:spcPts val="1115"/>
              </a:spcBef>
              <a:buClr>
                <a:srgbClr val="585858"/>
              </a:buClr>
              <a:buChar char="▪"/>
              <a:tabLst>
                <a:tab pos="238760" algn="l"/>
              </a:tabLst>
            </a:pPr>
            <a:r>
              <a:rPr sz="2600" spc="-130" dirty="0">
                <a:latin typeface="Arial"/>
                <a:cs typeface="Arial"/>
              </a:rPr>
              <a:t>comparisons </a:t>
            </a:r>
            <a:r>
              <a:rPr sz="2600" spc="-70" dirty="0">
                <a:latin typeface="Arial"/>
                <a:cs typeface="Arial"/>
              </a:rPr>
              <a:t>below </a:t>
            </a:r>
            <a:r>
              <a:rPr sz="2600" spc="-114" dirty="0">
                <a:latin typeface="Arial"/>
                <a:cs typeface="Arial"/>
              </a:rPr>
              <a:t>evaluate </a:t>
            </a:r>
            <a:r>
              <a:rPr sz="2600" spc="15" dirty="0">
                <a:latin typeface="Arial"/>
                <a:cs typeface="Arial"/>
              </a:rPr>
              <a:t>to </a:t>
            </a:r>
            <a:r>
              <a:rPr sz="2600" spc="-204" dirty="0">
                <a:latin typeface="Arial"/>
                <a:cs typeface="Arial"/>
              </a:rPr>
              <a:t>a</a:t>
            </a:r>
            <a:r>
              <a:rPr sz="2600" spc="-345" dirty="0">
                <a:latin typeface="Arial"/>
                <a:cs typeface="Arial"/>
              </a:rPr>
              <a:t> </a:t>
            </a:r>
            <a:r>
              <a:rPr sz="2600" spc="-130" dirty="0">
                <a:latin typeface="Arial"/>
                <a:cs typeface="Arial"/>
              </a:rPr>
              <a:t>Boolean</a:t>
            </a:r>
            <a:endParaRPr sz="2600" dirty="0">
              <a:latin typeface="Arial"/>
              <a:cs typeface="Arial"/>
            </a:endParaRPr>
          </a:p>
          <a:p>
            <a:pPr marL="12700" marR="6393815">
              <a:lnSpc>
                <a:spcPts val="4210"/>
              </a:lnSpc>
              <a:spcBef>
                <a:spcPts val="254"/>
              </a:spcBef>
            </a:pPr>
            <a:r>
              <a:rPr sz="2600" b="1" spc="-5" dirty="0">
                <a:latin typeface="Courier New"/>
                <a:cs typeface="Courier New"/>
              </a:rPr>
              <a:t>i &gt; j </a:t>
            </a:r>
            <a:endParaRPr lang="en-US" sz="2600" b="1" spc="-5" dirty="0">
              <a:latin typeface="Courier New"/>
              <a:cs typeface="Courier New"/>
            </a:endParaRPr>
          </a:p>
          <a:p>
            <a:pPr marL="12700" marR="6393815">
              <a:lnSpc>
                <a:spcPts val="4210"/>
              </a:lnSpc>
              <a:spcBef>
                <a:spcPts val="254"/>
              </a:spcBef>
            </a:pPr>
            <a:r>
              <a:rPr lang="en-US" sz="2600" b="1" spc="-5" dirty="0">
                <a:latin typeface="Courier New"/>
                <a:cs typeface="Courier New"/>
              </a:rPr>
              <a:t>i </a:t>
            </a:r>
            <a:r>
              <a:rPr sz="2600" b="1" spc="-5" dirty="0">
                <a:latin typeface="Courier New"/>
                <a:cs typeface="Courier New"/>
              </a:rPr>
              <a:t>&gt;=</a:t>
            </a:r>
            <a:r>
              <a:rPr sz="2600" b="1" spc="-85" dirty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j </a:t>
            </a:r>
            <a:endParaRPr lang="en-US" sz="2600" b="1" spc="-5" dirty="0">
              <a:latin typeface="Courier New"/>
              <a:cs typeface="Courier New"/>
            </a:endParaRPr>
          </a:p>
          <a:p>
            <a:pPr marL="12700" marR="6393815">
              <a:lnSpc>
                <a:spcPts val="4210"/>
              </a:lnSpc>
              <a:spcBef>
                <a:spcPts val="254"/>
              </a:spcBef>
            </a:pPr>
            <a:r>
              <a:rPr lang="en-US" sz="2600" b="1" spc="-5" dirty="0">
                <a:latin typeface="Courier New"/>
                <a:cs typeface="Courier New"/>
              </a:rPr>
              <a:t>j &gt; i</a:t>
            </a:r>
            <a:endParaRPr sz="2600" dirty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770"/>
              </a:spcBef>
            </a:pPr>
            <a:r>
              <a:rPr sz="2600" b="1" spc="-5" dirty="0">
                <a:latin typeface="Courier New"/>
                <a:cs typeface="Courier New"/>
              </a:rPr>
              <a:t>i &lt;=</a:t>
            </a:r>
            <a:r>
              <a:rPr sz="2600" b="1" spc="-85" dirty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j</a:t>
            </a:r>
            <a:endParaRPr sz="2600" dirty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1135"/>
              </a:spcBef>
            </a:pPr>
            <a:r>
              <a:rPr sz="2600" b="1" spc="-5" dirty="0">
                <a:latin typeface="Courier New"/>
                <a:cs typeface="Courier New"/>
              </a:rPr>
              <a:t>i</a:t>
            </a:r>
            <a:r>
              <a:rPr sz="2600" b="1" spc="0" dirty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==</a:t>
            </a:r>
            <a:r>
              <a:rPr sz="2600" b="1" spc="0" dirty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j</a:t>
            </a:r>
            <a:r>
              <a:rPr sz="2600" b="1" spc="-969" dirty="0">
                <a:latin typeface="Courier New"/>
                <a:cs typeface="Courier New"/>
              </a:rPr>
              <a:t> </a:t>
            </a:r>
            <a:r>
              <a:rPr lang="en-US" sz="2600" spc="785" dirty="0">
                <a:latin typeface="Arial"/>
                <a:cs typeface="Arial"/>
              </a:rPr>
              <a:t>⇾</a:t>
            </a:r>
            <a:r>
              <a:rPr sz="2600" spc="-130" dirty="0">
                <a:latin typeface="Arial"/>
                <a:cs typeface="Arial"/>
              </a:rPr>
              <a:t>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equality</a:t>
            </a:r>
            <a:r>
              <a:rPr sz="2600" b="1" spc="-240" dirty="0">
                <a:solidFill>
                  <a:srgbClr val="C00000"/>
                </a:solidFill>
                <a:latin typeface="Arial Black"/>
                <a:cs typeface="Arial Black"/>
              </a:rPr>
              <a:t> </a:t>
            </a:r>
            <a:r>
              <a:rPr sz="2600" spc="-60" dirty="0">
                <a:latin typeface="Arial"/>
                <a:cs typeface="Arial"/>
              </a:rPr>
              <a:t>test,</a:t>
            </a:r>
            <a:r>
              <a:rPr sz="2600" spc="-125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True</a:t>
            </a:r>
            <a:r>
              <a:rPr sz="2600" spc="-969" dirty="0">
                <a:latin typeface="Courier New"/>
                <a:cs typeface="Courier New"/>
              </a:rPr>
              <a:t> </a:t>
            </a:r>
            <a:r>
              <a:rPr sz="2600" spc="35" dirty="0">
                <a:latin typeface="Arial"/>
                <a:cs typeface="Arial"/>
              </a:rPr>
              <a:t>if</a:t>
            </a:r>
            <a:r>
              <a:rPr sz="2600" spc="-135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i</a:t>
            </a:r>
            <a:r>
              <a:rPr sz="2600" spc="-975" dirty="0">
                <a:latin typeface="Courier New"/>
                <a:cs typeface="Courier New"/>
              </a:rPr>
              <a:t> </a:t>
            </a:r>
            <a:r>
              <a:rPr sz="2600" spc="-135" dirty="0">
                <a:latin typeface="Arial"/>
                <a:cs typeface="Arial"/>
              </a:rPr>
              <a:t>is </a:t>
            </a:r>
            <a:r>
              <a:rPr sz="2600" spc="-30" dirty="0">
                <a:latin typeface="Arial"/>
                <a:cs typeface="Arial"/>
              </a:rPr>
              <a:t>the</a:t>
            </a:r>
            <a:r>
              <a:rPr sz="2600" spc="-140" dirty="0">
                <a:latin typeface="Arial"/>
                <a:cs typeface="Arial"/>
              </a:rPr>
              <a:t> </a:t>
            </a:r>
            <a:r>
              <a:rPr sz="2600" spc="-190" dirty="0">
                <a:latin typeface="Arial"/>
                <a:cs typeface="Arial"/>
              </a:rPr>
              <a:t>same</a:t>
            </a:r>
            <a:r>
              <a:rPr sz="2600" spc="-135" dirty="0">
                <a:latin typeface="Arial"/>
                <a:cs typeface="Arial"/>
              </a:rPr>
              <a:t> </a:t>
            </a:r>
            <a:r>
              <a:rPr sz="2600" spc="-250" dirty="0">
                <a:latin typeface="Arial"/>
                <a:cs typeface="Arial"/>
              </a:rPr>
              <a:t>as</a:t>
            </a:r>
            <a:r>
              <a:rPr sz="2600" spc="-145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j</a:t>
            </a:r>
            <a:endParaRPr sz="2600" dirty="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1085"/>
              </a:spcBef>
            </a:pPr>
            <a:r>
              <a:rPr sz="2600" b="1" spc="-5" dirty="0">
                <a:latin typeface="Courier New"/>
                <a:cs typeface="Courier New"/>
              </a:rPr>
              <a:t>i</a:t>
            </a:r>
            <a:r>
              <a:rPr sz="2600" b="1" spc="5" dirty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!=</a:t>
            </a:r>
            <a:r>
              <a:rPr sz="2600" b="1" spc="5" dirty="0">
                <a:latin typeface="Courier New"/>
                <a:cs typeface="Courier New"/>
              </a:rPr>
              <a:t> </a:t>
            </a:r>
            <a:r>
              <a:rPr sz="2600" b="1" spc="-5" dirty="0">
                <a:latin typeface="Courier New"/>
                <a:cs typeface="Courier New"/>
              </a:rPr>
              <a:t>j</a:t>
            </a:r>
            <a:r>
              <a:rPr sz="2600" b="1" spc="-969" dirty="0">
                <a:latin typeface="Courier New"/>
                <a:cs typeface="Courier New"/>
              </a:rPr>
              <a:t> </a:t>
            </a:r>
            <a:r>
              <a:rPr lang="en-US" sz="2600" spc="785" dirty="0">
                <a:latin typeface="Arial"/>
                <a:cs typeface="Arial"/>
              </a:rPr>
              <a:t>⇾</a:t>
            </a:r>
            <a:r>
              <a:rPr sz="2600" spc="-130" dirty="0">
                <a:latin typeface="Arial"/>
                <a:cs typeface="Arial"/>
              </a:rPr>
              <a:t> </a:t>
            </a:r>
            <a:r>
              <a:rPr sz="2600" b="1" spc="-100" dirty="0">
                <a:solidFill>
                  <a:srgbClr val="C00000"/>
                </a:solidFill>
                <a:latin typeface="Arial Black"/>
                <a:cs typeface="Arial Black"/>
              </a:rPr>
              <a:t>inequality</a:t>
            </a:r>
            <a:r>
              <a:rPr sz="2600" b="1" spc="-245" dirty="0">
                <a:solidFill>
                  <a:srgbClr val="C00000"/>
                </a:solidFill>
                <a:latin typeface="Arial Black"/>
                <a:cs typeface="Arial Black"/>
              </a:rPr>
              <a:t> </a:t>
            </a:r>
            <a:r>
              <a:rPr sz="2600" spc="-60" dirty="0">
                <a:latin typeface="Arial"/>
                <a:cs typeface="Arial"/>
              </a:rPr>
              <a:t>test,</a:t>
            </a:r>
            <a:r>
              <a:rPr sz="2600" spc="-130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True</a:t>
            </a:r>
            <a:r>
              <a:rPr sz="2600" spc="-960" dirty="0">
                <a:latin typeface="Courier New"/>
                <a:cs typeface="Courier New"/>
              </a:rPr>
              <a:t> </a:t>
            </a:r>
            <a:r>
              <a:rPr sz="2600" spc="35" dirty="0">
                <a:latin typeface="Arial"/>
                <a:cs typeface="Arial"/>
              </a:rPr>
              <a:t>if</a:t>
            </a:r>
            <a:r>
              <a:rPr sz="2600" spc="-145" dirty="0">
                <a:latin typeface="Arial"/>
                <a:cs typeface="Arial"/>
              </a:rPr>
              <a:t> </a:t>
            </a:r>
            <a:r>
              <a:rPr sz="2600" spc="-5" dirty="0">
                <a:latin typeface="Courier New"/>
                <a:cs typeface="Courier New"/>
              </a:rPr>
              <a:t>i</a:t>
            </a:r>
            <a:r>
              <a:rPr sz="2600" spc="-975" dirty="0">
                <a:latin typeface="Courier New"/>
                <a:cs typeface="Courier New"/>
              </a:rPr>
              <a:t> </a:t>
            </a:r>
            <a:r>
              <a:rPr sz="2600" spc="-10" dirty="0">
                <a:latin typeface="Arial"/>
                <a:cs typeface="Arial"/>
              </a:rPr>
              <a:t>not</a:t>
            </a:r>
            <a:r>
              <a:rPr sz="2600" spc="-130" dirty="0">
                <a:latin typeface="Arial"/>
                <a:cs typeface="Arial"/>
              </a:rPr>
              <a:t> </a:t>
            </a:r>
            <a:r>
              <a:rPr sz="2600" spc="-30" dirty="0">
                <a:latin typeface="Arial"/>
                <a:cs typeface="Arial"/>
              </a:rPr>
              <a:t>the</a:t>
            </a:r>
            <a:r>
              <a:rPr sz="2600" spc="-140" dirty="0">
                <a:latin typeface="Arial"/>
                <a:cs typeface="Arial"/>
              </a:rPr>
              <a:t> </a:t>
            </a:r>
            <a:r>
              <a:rPr sz="2600" spc="-190" dirty="0">
                <a:latin typeface="Arial"/>
                <a:cs typeface="Arial"/>
              </a:rPr>
              <a:t>same</a:t>
            </a:r>
            <a:r>
              <a:rPr sz="2600" spc="-140" dirty="0">
                <a:latin typeface="Arial"/>
                <a:cs typeface="Arial"/>
              </a:rPr>
              <a:t> </a:t>
            </a:r>
            <a:r>
              <a:rPr sz="2600" spc="-250" dirty="0">
                <a:latin typeface="Arial"/>
                <a:cs typeface="Arial"/>
              </a:rPr>
              <a:t>as</a:t>
            </a:r>
            <a:r>
              <a:rPr sz="2600" spc="-125" dirty="0">
                <a:latin typeface="Arial"/>
                <a:cs typeface="Arial"/>
              </a:rPr>
              <a:t> </a:t>
            </a:r>
            <a:r>
              <a:rPr sz="2600" spc="-720" dirty="0">
                <a:latin typeface="Courier New"/>
                <a:cs typeface="Courier New"/>
              </a:rPr>
              <a:t>j</a:t>
            </a:r>
            <a:endParaRPr sz="2600" dirty="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 spc="-100"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746887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u="none" kern="1200" spc="-100" dirty="0"/>
              <a:t>LOGIC  OPERATORS  ON bools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810259" y="1814576"/>
            <a:ext cx="7800341" cy="41293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238125" indent="-225425">
              <a:lnSpc>
                <a:spcPct val="100000"/>
              </a:lnSpc>
              <a:spcBef>
                <a:spcPts val="100"/>
              </a:spcBef>
              <a:buClr>
                <a:srgbClr val="585858"/>
              </a:buClr>
              <a:buFont typeface="Arial"/>
              <a:buChar char="▪"/>
              <a:tabLst>
                <a:tab pos="238760" algn="l"/>
              </a:tabLst>
            </a:pPr>
            <a:r>
              <a:rPr sz="2600" spc="-100" dirty="0">
                <a:latin typeface="Courier New"/>
                <a:cs typeface="Courier New"/>
              </a:rPr>
              <a:t>a </a:t>
            </a:r>
            <a:r>
              <a:rPr sz="2600" spc="-100" dirty="0">
                <a:latin typeface="Arial"/>
                <a:cs typeface="Arial"/>
              </a:rPr>
              <a:t>and </a:t>
            </a:r>
            <a:r>
              <a:rPr sz="2600" spc="-100" dirty="0">
                <a:latin typeface="Courier New"/>
                <a:cs typeface="Courier New"/>
              </a:rPr>
              <a:t>b </a:t>
            </a:r>
            <a:r>
              <a:rPr sz="2600" spc="-100" dirty="0">
                <a:latin typeface="Arial"/>
                <a:cs typeface="Arial"/>
              </a:rPr>
              <a:t>are variable names (</a:t>
            </a:r>
            <a:r>
              <a:rPr lang="en-US" sz="2600" spc="-100" dirty="0">
                <a:latin typeface="Arial"/>
                <a:cs typeface="Arial"/>
              </a:rPr>
              <a:t>of type Boolean</a:t>
            </a:r>
            <a:r>
              <a:rPr sz="2600" spc="-100" dirty="0">
                <a:latin typeface="Arial"/>
                <a:cs typeface="Arial"/>
              </a:rPr>
              <a:t>)</a:t>
            </a:r>
          </a:p>
        </p:txBody>
      </p:sp>
      <p:sp>
        <p:nvSpPr>
          <p:cNvPr id="5" name="object 5"/>
          <p:cNvSpPr txBox="1"/>
          <p:nvPr/>
        </p:nvSpPr>
        <p:spPr>
          <a:xfrm>
            <a:off x="2825242" y="2350770"/>
            <a:ext cx="2884805" cy="785408"/>
          </a:xfrm>
          <a:prstGeom prst="rect">
            <a:avLst/>
          </a:prstGeom>
        </p:spPr>
        <p:txBody>
          <a:bodyPr vert="horz" wrap="square" lIns="0" tIns="57785" rIns="0" bIns="0" rtlCol="0">
            <a:spAutoFit/>
          </a:bodyPr>
          <a:lstStyle/>
          <a:p>
            <a:pPr marL="12700" marR="5080" indent="46990">
              <a:lnSpc>
                <a:spcPts val="2800"/>
              </a:lnSpc>
              <a:spcBef>
                <a:spcPts val="455"/>
              </a:spcBef>
            </a:pPr>
            <a:r>
              <a:rPr sz="2600" spc="-100" dirty="0">
                <a:latin typeface="Courier New"/>
                <a:cs typeface="Courier New"/>
              </a:rPr>
              <a:t>True </a:t>
            </a:r>
            <a:r>
              <a:rPr sz="2600" spc="-100" dirty="0">
                <a:latin typeface="Arial"/>
                <a:cs typeface="Arial"/>
              </a:rPr>
              <a:t>if </a:t>
            </a:r>
            <a:r>
              <a:rPr sz="2600" spc="-100" dirty="0">
                <a:latin typeface="Courier New"/>
                <a:cs typeface="Courier New"/>
              </a:rPr>
              <a:t>a </a:t>
            </a:r>
            <a:r>
              <a:rPr sz="2600" spc="-100" dirty="0">
                <a:latin typeface="Arial"/>
                <a:cs typeface="Arial"/>
              </a:rPr>
              <a:t>is </a:t>
            </a:r>
            <a:r>
              <a:rPr sz="2600" spc="-100" dirty="0">
                <a:latin typeface="Courier New"/>
                <a:cs typeface="Courier New"/>
              </a:rPr>
              <a:t>False  False </a:t>
            </a:r>
            <a:r>
              <a:rPr sz="2600" spc="-100" dirty="0">
                <a:latin typeface="Arial"/>
                <a:cs typeface="Arial"/>
              </a:rPr>
              <a:t>if </a:t>
            </a:r>
            <a:r>
              <a:rPr sz="2600" spc="-100" dirty="0">
                <a:latin typeface="Courier New"/>
                <a:cs typeface="Courier New"/>
              </a:rPr>
              <a:t>a </a:t>
            </a:r>
            <a:r>
              <a:rPr sz="2600" spc="-100" dirty="0">
                <a:latin typeface="Arial"/>
                <a:cs typeface="Arial"/>
              </a:rPr>
              <a:t>is </a:t>
            </a:r>
            <a:r>
              <a:rPr sz="2600" spc="-100" dirty="0">
                <a:latin typeface="Courier New"/>
                <a:cs typeface="Courier New"/>
              </a:rPr>
              <a:t>True</a:t>
            </a:r>
            <a:endParaRPr sz="2600" spc="-1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810259" y="2350770"/>
            <a:ext cx="2037080" cy="1946046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  <a:tabLst>
                <a:tab pos="1527175" algn="l"/>
              </a:tabLst>
            </a:pPr>
            <a:r>
              <a:rPr sz="2600" b="1" spc="-100" dirty="0">
                <a:latin typeface="Courier New"/>
                <a:cs typeface="Courier New"/>
              </a:rPr>
              <a:t>not a</a:t>
            </a:r>
            <a:r>
              <a:rPr lang="en-US" sz="2600" b="1" spc="-100" dirty="0">
                <a:latin typeface="Courier New"/>
                <a:cs typeface="Courier New"/>
              </a:rPr>
              <a:t> </a:t>
            </a:r>
            <a:r>
              <a:rPr lang="en-US" sz="2600" spc="785" dirty="0">
                <a:latin typeface="Arial"/>
                <a:cs typeface="Arial"/>
              </a:rPr>
              <a:t>⇾</a:t>
            </a:r>
            <a:r>
              <a:rPr lang="en-US" sz="2600" spc="-130" dirty="0">
                <a:latin typeface="Arial"/>
                <a:cs typeface="Arial"/>
              </a:rPr>
              <a:t> </a:t>
            </a:r>
            <a:endParaRPr sz="2600" spc="-100" dirty="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3850" spc="-100" dirty="0">
              <a:latin typeface="Times"/>
              <a:cs typeface="Times"/>
            </a:endParaRPr>
          </a:p>
          <a:p>
            <a:pPr marL="12700">
              <a:lnSpc>
                <a:spcPct val="100000"/>
              </a:lnSpc>
            </a:pPr>
            <a:r>
              <a:rPr sz="2600" b="1" spc="-100" dirty="0">
                <a:latin typeface="Courier New"/>
                <a:cs typeface="Courier New"/>
              </a:rPr>
              <a:t>a and b</a:t>
            </a:r>
            <a:r>
              <a:rPr lang="en-US" sz="2600" b="1" spc="-100" dirty="0">
                <a:latin typeface="Courier New"/>
                <a:cs typeface="Courier New"/>
              </a:rPr>
              <a:t> </a:t>
            </a:r>
            <a:r>
              <a:rPr lang="en-US" sz="2600" spc="785" dirty="0">
                <a:latin typeface="Arial"/>
                <a:cs typeface="Arial"/>
              </a:rPr>
              <a:t>⇾</a:t>
            </a:r>
            <a:r>
              <a:rPr lang="en-US" sz="2600" spc="-130" dirty="0">
                <a:latin typeface="Arial"/>
                <a:cs typeface="Arial"/>
              </a:rPr>
              <a:t> </a:t>
            </a:r>
            <a:endParaRPr sz="2600" spc="-100" dirty="0">
              <a:latin typeface="Arial"/>
              <a:cs typeface="Arial"/>
            </a:endParaRPr>
          </a:p>
          <a:p>
            <a:pPr marL="12700">
              <a:lnSpc>
                <a:spcPct val="100000"/>
              </a:lnSpc>
              <a:spcBef>
                <a:spcPts val="1080"/>
              </a:spcBef>
              <a:tabLst>
                <a:tab pos="1501775" algn="l"/>
              </a:tabLst>
            </a:pPr>
            <a:r>
              <a:rPr sz="2600" b="1" spc="-100" dirty="0">
                <a:latin typeface="Courier New"/>
                <a:cs typeface="Courier New"/>
              </a:rPr>
              <a:t>a or b	</a:t>
            </a:r>
            <a:r>
              <a:rPr lang="en-US" sz="2600" spc="785" dirty="0">
                <a:latin typeface="Arial"/>
                <a:cs typeface="Arial"/>
              </a:rPr>
              <a:t>⇾</a:t>
            </a:r>
            <a:r>
              <a:rPr lang="en-US" sz="2600" spc="-130" dirty="0">
                <a:latin typeface="Arial"/>
                <a:cs typeface="Arial"/>
              </a:rPr>
              <a:t> </a:t>
            </a:r>
            <a:endParaRPr sz="2600" spc="-100" dirty="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2847339" y="3104083"/>
            <a:ext cx="4395470" cy="1094105"/>
          </a:xfrm>
          <a:prstGeom prst="rect">
            <a:avLst/>
          </a:prstGeom>
        </p:spPr>
        <p:txBody>
          <a:bodyPr vert="horz" wrap="square" lIns="0" tIns="150495" rIns="0" bIns="0" rtlCol="0">
            <a:spAutoFit/>
          </a:bodyPr>
          <a:lstStyle/>
          <a:p>
            <a:pPr marL="62230">
              <a:lnSpc>
                <a:spcPct val="100000"/>
              </a:lnSpc>
              <a:spcBef>
                <a:spcPts val="1185"/>
              </a:spcBef>
            </a:pPr>
            <a:r>
              <a:rPr sz="2600" spc="-100" dirty="0">
                <a:latin typeface="Courier New"/>
                <a:cs typeface="Courier New"/>
              </a:rPr>
              <a:t>True </a:t>
            </a:r>
            <a:r>
              <a:rPr sz="2600" spc="-100" dirty="0">
                <a:latin typeface="Arial"/>
                <a:cs typeface="Arial"/>
              </a:rPr>
              <a:t>if both are </a:t>
            </a:r>
            <a:r>
              <a:rPr sz="2600" spc="-100" dirty="0">
                <a:latin typeface="Courier New"/>
                <a:cs typeface="Courier New"/>
              </a:rPr>
              <a:t>True</a:t>
            </a:r>
            <a:endParaRPr sz="2600" spc="-100">
              <a:latin typeface="Courier New"/>
              <a:cs typeface="Courier New"/>
            </a:endParaRPr>
          </a:p>
          <a:p>
            <a:pPr marL="12700">
              <a:lnSpc>
                <a:spcPct val="100000"/>
              </a:lnSpc>
              <a:spcBef>
                <a:spcPts val="1085"/>
              </a:spcBef>
            </a:pPr>
            <a:r>
              <a:rPr sz="2600" spc="-100" dirty="0">
                <a:latin typeface="Courier New"/>
                <a:cs typeface="Courier New"/>
              </a:rPr>
              <a:t>True </a:t>
            </a:r>
            <a:r>
              <a:rPr sz="2600" spc="-100" dirty="0">
                <a:latin typeface="Arial"/>
                <a:cs typeface="Arial"/>
              </a:rPr>
              <a:t>if either or both are </a:t>
            </a:r>
            <a:r>
              <a:rPr sz="2600" spc="-100" dirty="0">
                <a:latin typeface="Courier New"/>
                <a:cs typeface="Courier New"/>
              </a:rPr>
              <a:t>True</a:t>
            </a:r>
            <a:endParaRPr sz="2600" spc="-100">
              <a:latin typeface="Courier New"/>
              <a:cs typeface="Courier New"/>
            </a:endParaRPr>
          </a:p>
        </p:txBody>
      </p:sp>
      <p:graphicFrame>
        <p:nvGraphicFramePr>
          <p:cNvPr id="8" name="object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3733744"/>
              </p:ext>
            </p:extLst>
          </p:nvPr>
        </p:nvGraphicFramePr>
        <p:xfrm>
          <a:off x="1993519" y="4382515"/>
          <a:ext cx="5425439" cy="199390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0947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557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494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25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93700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b="1" kern="1200" spc="-100" baseline="0" dirty="0">
                          <a:solidFill>
                            <a:srgbClr val="FFFFFF"/>
                          </a:solidFill>
                          <a:latin typeface="Arial Black"/>
                          <a:cs typeface="Arial Black"/>
                        </a:rPr>
                        <a:t>A</a:t>
                      </a:r>
                      <a:endParaRPr sz="2200" kern="1200" spc="-100" baseline="0">
                        <a:latin typeface="Arial Black"/>
                        <a:cs typeface="Arial Black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38100">
                      <a:solidFill>
                        <a:srgbClr val="FFFFFF"/>
                      </a:solidFill>
                      <a:prstDash val="solid"/>
                    </a:lnB>
                    <a:solidFill>
                      <a:srgbClr val="585858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b="1" kern="1200" spc="-100" baseline="0" dirty="0">
                          <a:solidFill>
                            <a:srgbClr val="FFFFFF"/>
                          </a:solidFill>
                          <a:latin typeface="Arial Black"/>
                          <a:cs typeface="Arial Black"/>
                        </a:rPr>
                        <a:t>B</a:t>
                      </a:r>
                      <a:endParaRPr sz="2200" kern="1200" spc="-100" baseline="0">
                        <a:latin typeface="Arial Black"/>
                        <a:cs typeface="Arial Black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38100">
                      <a:solidFill>
                        <a:srgbClr val="FFFFFF"/>
                      </a:solidFill>
                      <a:prstDash val="solid"/>
                    </a:lnB>
                    <a:solidFill>
                      <a:srgbClr val="585858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b="1" kern="1200" spc="-100" baseline="0" dirty="0">
                          <a:solidFill>
                            <a:srgbClr val="FFFFFF"/>
                          </a:solidFill>
                          <a:latin typeface="Arial Black"/>
                          <a:cs typeface="Arial Black"/>
                        </a:rPr>
                        <a:t>A and B</a:t>
                      </a:r>
                      <a:endParaRPr sz="2200" kern="1200" spc="-100" baseline="0">
                        <a:latin typeface="Arial Black"/>
                        <a:cs typeface="Arial Black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38100">
                      <a:solidFill>
                        <a:srgbClr val="FFFFFF"/>
                      </a:solidFill>
                      <a:prstDash val="solid"/>
                    </a:lnB>
                    <a:solidFill>
                      <a:srgbClr val="585858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b="1" kern="1200" spc="-100" baseline="0" dirty="0">
                          <a:solidFill>
                            <a:srgbClr val="FFFFFF"/>
                          </a:solidFill>
                          <a:latin typeface="Arial Black"/>
                          <a:cs typeface="Arial Black"/>
                        </a:rPr>
                        <a:t>A or B</a:t>
                      </a:r>
                      <a:endParaRPr sz="2200" kern="1200" spc="-100" baseline="0" dirty="0">
                        <a:latin typeface="Arial Black"/>
                        <a:cs typeface="Arial Black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38100">
                      <a:solidFill>
                        <a:srgbClr val="FFFFFF"/>
                      </a:solidFill>
                      <a:prstDash val="solid"/>
                    </a:lnB>
                    <a:solidFill>
                      <a:srgbClr val="585858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93700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88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381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88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381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88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381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88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38100">
                      <a:solidFill>
                        <a:srgbClr val="FFFFFF"/>
                      </a:solidFill>
                      <a:prstDash val="solid"/>
                    </a:lnT>
                    <a:lnB w="1905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06400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45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18415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905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45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18415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905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45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18415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905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45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18415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905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06400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45" dirty="0">
                          <a:latin typeface="Arial"/>
                          <a:cs typeface="Arial"/>
                        </a:rPr>
                        <a:t>True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12700">
                      <a:solidFill>
                        <a:srgbClr val="FFFFFF"/>
                      </a:solidFill>
                      <a:prstDash val="solid"/>
                    </a:lnB>
                    <a:solidFill>
                      <a:srgbClr val="D1D1D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93700"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 dirty="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762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762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 dirty="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762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tc>
                  <a:txBody>
                    <a:bodyPr/>
                    <a:lstStyle/>
                    <a:p>
                      <a:pPr marL="85090">
                        <a:lnSpc>
                          <a:spcPct val="100000"/>
                        </a:lnSpc>
                        <a:spcBef>
                          <a:spcPts val="170"/>
                        </a:spcBef>
                      </a:pPr>
                      <a:r>
                        <a:rPr sz="2200" spc="-185" dirty="0">
                          <a:latin typeface="Arial"/>
                          <a:cs typeface="Arial"/>
                        </a:rPr>
                        <a:t>False</a:t>
                      </a:r>
                      <a:endParaRPr sz="2200" dirty="0">
                        <a:latin typeface="Arial"/>
                        <a:cs typeface="Arial"/>
                      </a:endParaRPr>
                    </a:p>
                  </a:txBody>
                  <a:tcPr marL="0" marR="0" marT="21590" marB="0">
                    <a:lnL w="12700">
                      <a:solidFill>
                        <a:srgbClr val="FFFFFF"/>
                      </a:solidFill>
                      <a:prstDash val="solid"/>
                    </a:lnL>
                    <a:lnR w="12700">
                      <a:solidFill>
                        <a:srgbClr val="FFFFFF"/>
                      </a:solidFill>
                      <a:prstDash val="solid"/>
                    </a:lnR>
                    <a:lnT w="12700">
                      <a:solidFill>
                        <a:srgbClr val="FFFFFF"/>
                      </a:solidFill>
                      <a:prstDash val="solid"/>
                    </a:lnT>
                    <a:lnB w="76200">
                      <a:solidFill>
                        <a:srgbClr val="FFFFFF"/>
                      </a:solidFill>
                      <a:prstDash val="solid"/>
                    </a:lnB>
                    <a:solidFill>
                      <a:srgbClr val="EAEAEA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760729" y="291845"/>
            <a:ext cx="7622540" cy="1269578"/>
          </a:xfrm>
          <a:prstGeom prst="rect">
            <a:avLst/>
          </a:prstGeom>
        </p:spPr>
        <p:txBody>
          <a:bodyPr vert="horz" wrap="square" lIns="0" tIns="647700" rIns="0" bIns="0" rtlCol="0">
            <a:spAutoFit/>
          </a:bodyPr>
          <a:lstStyle/>
          <a:p>
            <a:pPr marL="153670">
              <a:lnSpc>
                <a:spcPct val="100000"/>
              </a:lnSpc>
              <a:spcBef>
                <a:spcPts val="100"/>
              </a:spcBef>
              <a:tabLst>
                <a:tab pos="7609205" algn="l"/>
              </a:tabLst>
            </a:pPr>
            <a:r>
              <a:rPr sz="4000" kern="1200" spc="-100" dirty="0"/>
              <a:t>COMPARISON EXAMPLE	</a:t>
            </a:r>
          </a:p>
        </p:txBody>
      </p:sp>
      <p:sp>
        <p:nvSpPr>
          <p:cNvPr id="4" name="object 4"/>
          <p:cNvSpPr txBox="1">
            <a:spLocks noGrp="1"/>
          </p:cNvSpPr>
          <p:nvPr>
            <p:ph type="ftr" sz="quarter" idx="5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12700">
              <a:lnSpc>
                <a:spcPts val="955"/>
              </a:lnSpc>
            </a:pPr>
            <a:r>
              <a:rPr spc="-45" dirty="0"/>
              <a:t>6.0001 </a:t>
            </a:r>
            <a:r>
              <a:rPr spc="-145" dirty="0"/>
              <a:t>LECTURE</a:t>
            </a:r>
            <a:r>
              <a:rPr spc="-155" dirty="0"/>
              <a:t> </a:t>
            </a:r>
            <a:r>
              <a:rPr spc="-45" dirty="0"/>
              <a:t>2</a:t>
            </a:r>
          </a:p>
        </p:txBody>
      </p:sp>
      <p:sp>
        <p:nvSpPr>
          <p:cNvPr id="5" name="object 5"/>
          <p:cNvSpPr txBox="1">
            <a:spLocks noGrp="1"/>
          </p:cNvSpPr>
          <p:nvPr>
            <p:ph type="sldNum" sz="quarter" idx="7"/>
          </p:nvPr>
        </p:nvSpPr>
        <p:spPr>
          <a:prstGeom prst="rect">
            <a:avLst/>
          </a:prstGeom>
        </p:spPr>
        <p:txBody>
          <a:bodyPr vert="horz" wrap="square" lIns="0" tIns="41910" rIns="0" bIns="0" rtlCol="0">
            <a:spAutoFit/>
          </a:bodyPr>
          <a:lstStyle/>
          <a:p>
            <a:pPr marL="92710">
              <a:lnSpc>
                <a:spcPct val="100000"/>
              </a:lnSpc>
              <a:spcBef>
                <a:spcPts val="330"/>
              </a:spcBef>
            </a:pPr>
            <a:fld id="{81D60167-4931-47E6-BA6A-407CBD079E47}" type="slidenum">
              <a:rPr spc="-55" dirty="0"/>
              <a:t>7</a:t>
            </a:fld>
            <a:endParaRPr spc="-55" dirty="0"/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15430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15"/>
              </a:spcBef>
            </a:pPr>
            <a:r>
              <a:rPr spc="-5" dirty="0"/>
              <a:t>pset_time </a:t>
            </a:r>
            <a:r>
              <a:rPr dirty="0"/>
              <a:t>=</a:t>
            </a:r>
            <a:r>
              <a:rPr spc="-120" dirty="0"/>
              <a:t> </a:t>
            </a:r>
            <a:r>
              <a:rPr spc="-5" dirty="0"/>
              <a:t>15</a:t>
            </a:r>
          </a:p>
          <a:p>
            <a:pPr marL="12700" marR="5080">
              <a:lnSpc>
                <a:spcPct val="138600"/>
              </a:lnSpc>
            </a:pPr>
            <a:r>
              <a:rPr spc="-10" dirty="0"/>
              <a:t>sleep_time </a:t>
            </a:r>
            <a:r>
              <a:rPr dirty="0"/>
              <a:t>= 8  </a:t>
            </a:r>
            <a:r>
              <a:rPr spc="-10" dirty="0"/>
              <a:t>print(sleep_time </a:t>
            </a:r>
            <a:r>
              <a:rPr dirty="0"/>
              <a:t>&gt; </a:t>
            </a:r>
            <a:r>
              <a:rPr spc="-10" dirty="0"/>
              <a:t>pset_time)  derive </a:t>
            </a:r>
            <a:r>
              <a:rPr dirty="0"/>
              <a:t>=</a:t>
            </a:r>
            <a:r>
              <a:rPr spc="-70" dirty="0"/>
              <a:t> </a:t>
            </a:r>
            <a:r>
              <a:rPr spc="-10" dirty="0"/>
              <a:t>True</a:t>
            </a:r>
          </a:p>
          <a:p>
            <a:pPr marL="12700">
              <a:lnSpc>
                <a:spcPct val="100000"/>
              </a:lnSpc>
              <a:spcBef>
                <a:spcPts val="1110"/>
              </a:spcBef>
            </a:pPr>
            <a:r>
              <a:rPr spc="-10" dirty="0"/>
              <a:t>drink </a:t>
            </a:r>
            <a:r>
              <a:rPr dirty="0"/>
              <a:t>=</a:t>
            </a:r>
            <a:r>
              <a:rPr spc="-70" dirty="0"/>
              <a:t> </a:t>
            </a:r>
            <a:r>
              <a:rPr spc="-10" dirty="0"/>
              <a:t>False</a:t>
            </a:r>
          </a:p>
          <a:p>
            <a:pPr marL="12700" marR="1099820">
              <a:lnSpc>
                <a:spcPts val="4000"/>
              </a:lnSpc>
              <a:spcBef>
                <a:spcPts val="310"/>
              </a:spcBef>
            </a:pPr>
            <a:r>
              <a:rPr spc="-5" dirty="0"/>
              <a:t>both </a:t>
            </a:r>
            <a:r>
              <a:rPr dirty="0"/>
              <a:t>= </a:t>
            </a:r>
            <a:r>
              <a:rPr spc="-10" dirty="0"/>
              <a:t>drink </a:t>
            </a:r>
            <a:r>
              <a:rPr spc="-5" dirty="0"/>
              <a:t>and </a:t>
            </a:r>
            <a:r>
              <a:rPr spc="-10" dirty="0"/>
              <a:t>derive  print(both)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738122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700" y="914146"/>
            <a:ext cx="7786368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u="none" kern="1200" spc="-100" dirty="0"/>
              <a:t>CONTROL  FLOW  - BRANCHING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72593" y="1845945"/>
            <a:ext cx="3266440" cy="1093470"/>
          </a:xfrm>
          <a:prstGeom prst="rect">
            <a:avLst/>
          </a:prstGeom>
          <a:ln w="16001">
            <a:solidFill>
              <a:srgbClr val="000000"/>
            </a:solidFill>
          </a:ln>
        </p:spPr>
        <p:txBody>
          <a:bodyPr vert="horz" wrap="square" lIns="0" tIns="13335" rIns="0" bIns="0" rtlCol="0">
            <a:spAutoFit/>
          </a:bodyPr>
          <a:lstStyle/>
          <a:p>
            <a:pPr marL="210185">
              <a:lnSpc>
                <a:spcPct val="100000"/>
              </a:lnSpc>
              <a:spcBef>
                <a:spcPts val="105"/>
              </a:spcBef>
            </a:pPr>
            <a:r>
              <a:rPr sz="1600" spc="-5" dirty="0">
                <a:latin typeface="Courier New"/>
                <a:cs typeface="Courier New"/>
              </a:rPr>
              <a:t>if</a:t>
            </a:r>
            <a:r>
              <a:rPr sz="1600" spc="-60" dirty="0">
                <a:latin typeface="Courier New"/>
                <a:cs typeface="Courier New"/>
              </a:rPr>
              <a:t> </a:t>
            </a:r>
            <a:r>
              <a:rPr sz="1600" spc="-5" dirty="0">
                <a:latin typeface="Courier New"/>
                <a:cs typeface="Courier New"/>
              </a:rPr>
              <a:t>&lt;condition&gt;: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dirty="0">
                <a:latin typeface="Courier New"/>
                <a:cs typeface="Courier New"/>
              </a:rPr>
              <a:t>...</a:t>
            </a:r>
            <a:endParaRPr sz="1600">
              <a:latin typeface="Courier New"/>
              <a:cs typeface="Courier New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172593" y="3047619"/>
            <a:ext cx="3266440" cy="2063750"/>
          </a:xfrm>
          <a:prstGeom prst="rect">
            <a:avLst/>
          </a:prstGeom>
          <a:ln w="16001">
            <a:solidFill>
              <a:srgbClr val="000000"/>
            </a:solidFill>
          </a:ln>
        </p:spPr>
        <p:txBody>
          <a:bodyPr vert="horz" wrap="square" lIns="0" tIns="31115" rIns="0" bIns="0" rtlCol="0">
            <a:spAutoFit/>
          </a:bodyPr>
          <a:lstStyle/>
          <a:p>
            <a:pPr marL="210185">
              <a:lnSpc>
                <a:spcPct val="100000"/>
              </a:lnSpc>
              <a:spcBef>
                <a:spcPts val="245"/>
              </a:spcBef>
            </a:pPr>
            <a:r>
              <a:rPr sz="1600" spc="-5" dirty="0">
                <a:latin typeface="Courier New"/>
                <a:cs typeface="Courier New"/>
              </a:rPr>
              <a:t>if</a:t>
            </a:r>
            <a:r>
              <a:rPr sz="1600" spc="-55" dirty="0">
                <a:latin typeface="Courier New"/>
                <a:cs typeface="Courier New"/>
              </a:rPr>
              <a:t> </a:t>
            </a:r>
            <a:r>
              <a:rPr sz="1600" spc="-5" dirty="0">
                <a:latin typeface="Courier New"/>
                <a:cs typeface="Courier New"/>
              </a:rPr>
              <a:t>&lt;condition&gt;: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dirty="0">
                <a:latin typeface="Courier New"/>
                <a:cs typeface="Courier New"/>
              </a:rPr>
              <a:t>...</a:t>
            </a:r>
            <a:endParaRPr sz="1600">
              <a:latin typeface="Courier New"/>
              <a:cs typeface="Courier New"/>
            </a:endParaRPr>
          </a:p>
          <a:p>
            <a:pPr marL="210185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else: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spc="-5" dirty="0"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698500">
              <a:lnSpc>
                <a:spcPct val="100000"/>
              </a:lnSpc>
            </a:pPr>
            <a:r>
              <a:rPr sz="1600" dirty="0">
                <a:latin typeface="Courier New"/>
                <a:cs typeface="Courier New"/>
              </a:rPr>
              <a:t>...</a:t>
            </a:r>
            <a:endParaRPr sz="16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5788533" y="1845945"/>
            <a:ext cx="3266440" cy="3265170"/>
          </a:xfrm>
          <a:prstGeom prst="rect">
            <a:avLst/>
          </a:prstGeom>
          <a:ln w="16001">
            <a:solidFill>
              <a:srgbClr val="000000"/>
            </a:solidFill>
          </a:ln>
        </p:spPr>
        <p:txBody>
          <a:bodyPr vert="horz" wrap="square" lIns="0" tIns="13335" rIns="0" bIns="0" rtlCol="0">
            <a:spAutoFit/>
          </a:bodyPr>
          <a:lstStyle/>
          <a:p>
            <a:pPr marL="429259">
              <a:lnSpc>
                <a:spcPct val="100000"/>
              </a:lnSpc>
              <a:spcBef>
                <a:spcPts val="105"/>
              </a:spcBef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if</a:t>
            </a:r>
            <a:r>
              <a:rPr sz="1600" spc="-60" dirty="0">
                <a:solidFill>
                  <a:srgbClr val="404040"/>
                </a:solidFill>
                <a:latin typeface="Courier New"/>
                <a:cs typeface="Courier New"/>
              </a:rPr>
              <a:t> </a:t>
            </a: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&lt;condition&gt;: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dirty="0">
                <a:solidFill>
                  <a:srgbClr val="404040"/>
                </a:solidFill>
                <a:latin typeface="Courier New"/>
                <a:cs typeface="Courier New"/>
              </a:rPr>
              <a:t>...</a:t>
            </a:r>
            <a:endParaRPr sz="1600">
              <a:latin typeface="Courier New"/>
              <a:cs typeface="Courier New"/>
            </a:endParaRPr>
          </a:p>
          <a:p>
            <a:pPr marL="429259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elif</a:t>
            </a:r>
            <a:r>
              <a:rPr sz="1600" spc="-60" dirty="0">
                <a:solidFill>
                  <a:srgbClr val="404040"/>
                </a:solidFill>
                <a:latin typeface="Courier New"/>
                <a:cs typeface="Courier New"/>
              </a:rPr>
              <a:t> </a:t>
            </a: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&lt;condition&gt;: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dirty="0">
                <a:solidFill>
                  <a:srgbClr val="404040"/>
                </a:solidFill>
                <a:latin typeface="Courier New"/>
                <a:cs typeface="Courier New"/>
              </a:rPr>
              <a:t>...</a:t>
            </a:r>
            <a:endParaRPr sz="1600">
              <a:latin typeface="Courier New"/>
              <a:cs typeface="Courier New"/>
            </a:endParaRPr>
          </a:p>
          <a:p>
            <a:pPr marL="429259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else: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spc="-5" dirty="0">
                <a:solidFill>
                  <a:srgbClr val="404040"/>
                </a:solidFill>
                <a:latin typeface="Courier New"/>
                <a:cs typeface="Courier New"/>
              </a:rPr>
              <a:t>&lt;expression&gt;</a:t>
            </a:r>
            <a:endParaRPr sz="1600">
              <a:latin typeface="Courier New"/>
              <a:cs typeface="Courier New"/>
            </a:endParaRPr>
          </a:p>
          <a:p>
            <a:pPr marL="918210">
              <a:lnSpc>
                <a:spcPct val="100000"/>
              </a:lnSpc>
            </a:pPr>
            <a:r>
              <a:rPr sz="1600" dirty="0">
                <a:solidFill>
                  <a:srgbClr val="404040"/>
                </a:solidFill>
                <a:latin typeface="Courier New"/>
                <a:cs typeface="Courier New"/>
              </a:rPr>
              <a:t>...</a:t>
            </a:r>
            <a:endParaRPr sz="1600">
              <a:latin typeface="Courier New"/>
              <a:cs typeface="Courier New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810259" y="5121909"/>
            <a:ext cx="7877809" cy="1040765"/>
          </a:xfrm>
          <a:prstGeom prst="rect">
            <a:avLst/>
          </a:prstGeom>
        </p:spPr>
        <p:txBody>
          <a:bodyPr vert="horz" wrap="square" lIns="0" tIns="154305" rIns="0" bIns="0" rtlCol="0">
            <a:spAutoFit/>
          </a:bodyPr>
          <a:lstStyle/>
          <a:p>
            <a:pPr marL="220345" indent="-207645">
              <a:lnSpc>
                <a:spcPct val="100000"/>
              </a:lnSpc>
              <a:spcBef>
                <a:spcPts val="1215"/>
              </a:spcBef>
              <a:buClr>
                <a:srgbClr val="585858"/>
              </a:buClr>
              <a:buFont typeface="Arial"/>
              <a:buChar char="▪"/>
              <a:tabLst>
                <a:tab pos="220979" algn="l"/>
              </a:tabLst>
            </a:pPr>
            <a:r>
              <a:rPr sz="2400" spc="-10" dirty="0">
                <a:solidFill>
                  <a:srgbClr val="404040"/>
                </a:solidFill>
                <a:latin typeface="Courier New"/>
                <a:cs typeface="Courier New"/>
              </a:rPr>
              <a:t>&lt;condition&gt;</a:t>
            </a:r>
            <a:r>
              <a:rPr sz="2400" spc="-925" dirty="0">
                <a:solidFill>
                  <a:srgbClr val="404040"/>
                </a:solidFill>
                <a:latin typeface="Courier New"/>
                <a:cs typeface="Courier New"/>
              </a:rPr>
              <a:t> </a:t>
            </a:r>
            <a:r>
              <a:rPr sz="2400" spc="-180" dirty="0">
                <a:solidFill>
                  <a:srgbClr val="404040"/>
                </a:solidFill>
                <a:latin typeface="Arial"/>
                <a:cs typeface="Arial"/>
              </a:rPr>
              <a:t>has</a:t>
            </a:r>
            <a:r>
              <a:rPr sz="2400" spc="-135" dirty="0">
                <a:solidFill>
                  <a:srgbClr val="404040"/>
                </a:solidFill>
                <a:latin typeface="Arial"/>
                <a:cs typeface="Arial"/>
              </a:rPr>
              <a:t> </a:t>
            </a:r>
            <a:r>
              <a:rPr sz="2400" spc="-190" dirty="0">
                <a:solidFill>
                  <a:srgbClr val="404040"/>
                </a:solidFill>
                <a:latin typeface="Arial"/>
                <a:cs typeface="Arial"/>
              </a:rPr>
              <a:t>a</a:t>
            </a:r>
            <a:r>
              <a:rPr sz="2400" spc="-140" dirty="0">
                <a:solidFill>
                  <a:srgbClr val="404040"/>
                </a:solidFill>
                <a:latin typeface="Arial"/>
                <a:cs typeface="Arial"/>
              </a:rPr>
              <a:t> </a:t>
            </a:r>
            <a:r>
              <a:rPr sz="2400" spc="-110" dirty="0">
                <a:solidFill>
                  <a:srgbClr val="404040"/>
                </a:solidFill>
                <a:latin typeface="Arial"/>
                <a:cs typeface="Arial"/>
              </a:rPr>
              <a:t>value</a:t>
            </a:r>
            <a:r>
              <a:rPr sz="2400" spc="-125" dirty="0">
                <a:solidFill>
                  <a:srgbClr val="404040"/>
                </a:solidFill>
                <a:latin typeface="Arial"/>
                <a:cs typeface="Arial"/>
              </a:rPr>
              <a:t> </a:t>
            </a:r>
            <a:r>
              <a:rPr sz="2400" spc="-5" dirty="0">
                <a:solidFill>
                  <a:srgbClr val="404040"/>
                </a:solidFill>
                <a:latin typeface="Courier New"/>
                <a:cs typeface="Courier New"/>
              </a:rPr>
              <a:t>True</a:t>
            </a:r>
            <a:r>
              <a:rPr sz="2400" spc="-925" dirty="0">
                <a:solidFill>
                  <a:srgbClr val="404040"/>
                </a:solidFill>
                <a:latin typeface="Courier New"/>
                <a:cs typeface="Courier New"/>
              </a:rPr>
              <a:t> </a:t>
            </a:r>
            <a:r>
              <a:rPr sz="2400" spc="-20" dirty="0">
                <a:solidFill>
                  <a:srgbClr val="404040"/>
                </a:solidFill>
                <a:latin typeface="Arial"/>
                <a:cs typeface="Arial"/>
              </a:rPr>
              <a:t>or</a:t>
            </a:r>
            <a:r>
              <a:rPr sz="2400" spc="-135" dirty="0">
                <a:solidFill>
                  <a:srgbClr val="404040"/>
                </a:solidFill>
                <a:latin typeface="Arial"/>
                <a:cs typeface="Arial"/>
              </a:rPr>
              <a:t> </a:t>
            </a:r>
            <a:r>
              <a:rPr sz="2400" spc="-5" dirty="0">
                <a:solidFill>
                  <a:srgbClr val="404040"/>
                </a:solidFill>
                <a:latin typeface="Courier New"/>
                <a:cs typeface="Courier New"/>
              </a:rPr>
              <a:t>False</a:t>
            </a:r>
            <a:endParaRPr sz="2400">
              <a:latin typeface="Courier New"/>
              <a:cs typeface="Courier New"/>
            </a:endParaRPr>
          </a:p>
          <a:p>
            <a:pPr marL="220345" indent="-207645">
              <a:lnSpc>
                <a:spcPct val="100000"/>
              </a:lnSpc>
              <a:spcBef>
                <a:spcPts val="1115"/>
              </a:spcBef>
              <a:buClr>
                <a:srgbClr val="585858"/>
              </a:buClr>
              <a:buChar char="▪"/>
              <a:tabLst>
                <a:tab pos="220979" algn="l"/>
              </a:tabLst>
            </a:pPr>
            <a:r>
              <a:rPr sz="2400" spc="-100" dirty="0">
                <a:solidFill>
                  <a:srgbClr val="404040"/>
                </a:solidFill>
                <a:latin typeface="Arial"/>
                <a:cs typeface="Arial"/>
              </a:rPr>
              <a:t>evaluate </a:t>
            </a:r>
            <a:r>
              <a:rPr sz="2400" spc="-135" dirty="0">
                <a:solidFill>
                  <a:srgbClr val="404040"/>
                </a:solidFill>
                <a:latin typeface="Arial"/>
                <a:cs typeface="Arial"/>
              </a:rPr>
              <a:t>expressions </a:t>
            </a:r>
            <a:r>
              <a:rPr sz="2400" spc="-30" dirty="0">
                <a:solidFill>
                  <a:srgbClr val="404040"/>
                </a:solidFill>
                <a:latin typeface="Arial"/>
                <a:cs typeface="Arial"/>
              </a:rPr>
              <a:t>in </a:t>
            </a:r>
            <a:r>
              <a:rPr sz="2400" spc="-5" dirty="0">
                <a:solidFill>
                  <a:srgbClr val="404040"/>
                </a:solidFill>
                <a:latin typeface="Arial"/>
                <a:cs typeface="Arial"/>
              </a:rPr>
              <a:t>that </a:t>
            </a:r>
            <a:r>
              <a:rPr sz="2400" spc="-90" dirty="0">
                <a:solidFill>
                  <a:srgbClr val="404040"/>
                </a:solidFill>
                <a:latin typeface="Arial"/>
                <a:cs typeface="Arial"/>
              </a:rPr>
              <a:t>block </a:t>
            </a:r>
            <a:r>
              <a:rPr sz="2400" spc="35" dirty="0">
                <a:solidFill>
                  <a:srgbClr val="404040"/>
                </a:solidFill>
                <a:latin typeface="Arial"/>
                <a:cs typeface="Arial"/>
              </a:rPr>
              <a:t>if </a:t>
            </a:r>
            <a:r>
              <a:rPr sz="2400" spc="-5" dirty="0">
                <a:solidFill>
                  <a:srgbClr val="404040"/>
                </a:solidFill>
                <a:latin typeface="Courier New"/>
                <a:cs typeface="Courier New"/>
              </a:rPr>
              <a:t>&lt;condition&gt;</a:t>
            </a:r>
            <a:r>
              <a:rPr sz="2400" spc="-545" dirty="0">
                <a:solidFill>
                  <a:srgbClr val="404040"/>
                </a:solidFill>
                <a:latin typeface="Courier New"/>
                <a:cs typeface="Courier New"/>
              </a:rPr>
              <a:t> </a:t>
            </a:r>
            <a:r>
              <a:rPr sz="2400" spc="-125" dirty="0">
                <a:solidFill>
                  <a:srgbClr val="404040"/>
                </a:solidFill>
                <a:latin typeface="Arial"/>
                <a:cs typeface="Arial"/>
              </a:rPr>
              <a:t>is </a:t>
            </a:r>
            <a:r>
              <a:rPr sz="2400" spc="-5" dirty="0">
                <a:solidFill>
                  <a:srgbClr val="404040"/>
                </a:solidFill>
                <a:latin typeface="Courier New"/>
                <a:cs typeface="Courier New"/>
              </a:rPr>
              <a:t>True</a:t>
            </a:r>
            <a:endParaRPr sz="240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895350" y="1204976"/>
            <a:ext cx="7475220" cy="0"/>
          </a:xfrm>
          <a:custGeom>
            <a:avLst/>
            <a:gdLst/>
            <a:ahLst/>
            <a:cxnLst/>
            <a:rect l="l" t="t" r="r" b="b"/>
            <a:pathLst>
              <a:path w="7475220">
                <a:moveTo>
                  <a:pt x="0" y="0"/>
                </a:moveTo>
                <a:lnTo>
                  <a:pt x="7475220" y="0"/>
                </a:lnTo>
              </a:path>
            </a:pathLst>
          </a:custGeom>
          <a:ln w="6096">
            <a:solidFill>
              <a:srgbClr val="7E7E7E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901699" y="381000"/>
            <a:ext cx="6233667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US" sz="4000" u="none" kern="1200" spc="-100"/>
              <a:t>BLOCKS / </a:t>
            </a:r>
            <a:r>
              <a:rPr sz="4000" u="none" kern="1200" spc="-100"/>
              <a:t>INDENTATION</a:t>
            </a:r>
            <a:endParaRPr sz="4000" u="none" kern="1200" spc="-100" dirty="0"/>
          </a:p>
        </p:txBody>
      </p:sp>
      <p:sp>
        <p:nvSpPr>
          <p:cNvPr id="4" name="object 4"/>
          <p:cNvSpPr txBox="1"/>
          <p:nvPr/>
        </p:nvSpPr>
        <p:spPr>
          <a:xfrm>
            <a:off x="1427563" y="3549750"/>
            <a:ext cx="1156335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10" dirty="0">
                <a:latin typeface="Courier New"/>
                <a:cs typeface="Courier New"/>
              </a:rPr>
              <a:t>p</a:t>
            </a:r>
            <a:r>
              <a:rPr sz="1900" spc="-5" dirty="0">
                <a:latin typeface="Courier New"/>
                <a:cs typeface="Courier New"/>
              </a:rPr>
              <a:t>ri</a:t>
            </a:r>
            <a:r>
              <a:rPr sz="1900" spc="-10" dirty="0">
                <a:latin typeface="Courier New"/>
                <a:cs typeface="Courier New"/>
              </a:rPr>
              <a:t>n</a:t>
            </a:r>
            <a:r>
              <a:rPr sz="1900" spc="-5" dirty="0">
                <a:latin typeface="Courier New"/>
                <a:cs typeface="Courier New"/>
              </a:rPr>
              <a:t>t</a:t>
            </a:r>
            <a:r>
              <a:rPr sz="1900" spc="-10" dirty="0">
                <a:latin typeface="Courier New"/>
                <a:cs typeface="Courier New"/>
              </a:rPr>
              <a:t>(</a:t>
            </a:r>
            <a:r>
              <a:rPr sz="1900" spc="-5" dirty="0">
                <a:latin typeface="Courier New"/>
                <a:cs typeface="Courier New"/>
              </a:rPr>
              <a:t>"x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2727801" y="3549750"/>
            <a:ext cx="1301750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5" dirty="0">
                <a:latin typeface="Courier New"/>
                <a:cs typeface="Courier New"/>
              </a:rPr>
              <a:t>and </a:t>
            </a:r>
            <a:r>
              <a:rPr sz="1900" dirty="0">
                <a:latin typeface="Courier New"/>
                <a:cs typeface="Courier New"/>
              </a:rPr>
              <a:t>y</a:t>
            </a:r>
            <a:r>
              <a:rPr sz="1900" spc="-90" dirty="0">
                <a:latin typeface="Courier New"/>
                <a:cs typeface="Courier New"/>
              </a:rPr>
              <a:t> </a:t>
            </a:r>
            <a:r>
              <a:rPr sz="1900" spc="-10" dirty="0">
                <a:latin typeface="Courier New"/>
                <a:cs typeface="Courier New"/>
              </a:rPr>
              <a:t>are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4172464" y="3549750"/>
            <a:ext cx="868044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5" dirty="0">
                <a:latin typeface="Courier New"/>
                <a:cs typeface="Courier New"/>
              </a:rPr>
              <a:t>e</a:t>
            </a:r>
            <a:r>
              <a:rPr sz="1900" spc="-10" dirty="0">
                <a:latin typeface="Courier New"/>
                <a:cs typeface="Courier New"/>
              </a:rPr>
              <a:t>q</a:t>
            </a:r>
            <a:r>
              <a:rPr sz="1900" spc="-5" dirty="0">
                <a:latin typeface="Courier New"/>
                <a:cs typeface="Courier New"/>
              </a:rPr>
              <a:t>ua</a:t>
            </a:r>
            <a:r>
              <a:rPr sz="1900" spc="-10" dirty="0">
                <a:latin typeface="Courier New"/>
                <a:cs typeface="Courier New"/>
              </a:rPr>
              <a:t>l</a:t>
            </a:r>
            <a:r>
              <a:rPr sz="1900" spc="-5" dirty="0">
                <a:latin typeface="Courier New"/>
                <a:cs typeface="Courier New"/>
              </a:rPr>
              <a:t>"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427563" y="3868360"/>
            <a:ext cx="1300480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5" dirty="0">
                <a:latin typeface="Courier New"/>
                <a:cs typeface="Courier New"/>
              </a:rPr>
              <a:t>if </a:t>
            </a:r>
            <a:r>
              <a:rPr sz="1900" dirty="0">
                <a:latin typeface="Courier New"/>
                <a:cs typeface="Courier New"/>
              </a:rPr>
              <a:t>y </a:t>
            </a:r>
            <a:r>
              <a:rPr sz="1900" spc="-5" dirty="0">
                <a:latin typeface="Courier New"/>
                <a:cs typeface="Courier New"/>
              </a:rPr>
              <a:t>!=</a:t>
            </a:r>
            <a:r>
              <a:rPr sz="1900" spc="-100" dirty="0">
                <a:latin typeface="Courier New"/>
                <a:cs typeface="Courier New"/>
              </a:rPr>
              <a:t> </a:t>
            </a:r>
            <a:r>
              <a:rPr sz="1900" spc="-10" dirty="0">
                <a:latin typeface="Courier New"/>
                <a:cs typeface="Courier New"/>
              </a:rPr>
              <a:t>0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2005360" y="4186970"/>
            <a:ext cx="2312670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10" dirty="0">
                <a:latin typeface="Courier New"/>
                <a:cs typeface="Courier New"/>
              </a:rPr>
              <a:t>print("therefore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4317273" y="4186970"/>
            <a:ext cx="1734185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dirty="0">
                <a:latin typeface="Courier New"/>
                <a:cs typeface="Courier New"/>
              </a:rPr>
              <a:t>, x / y</a:t>
            </a:r>
            <a:r>
              <a:rPr sz="1900" spc="-110" dirty="0">
                <a:latin typeface="Courier New"/>
                <a:cs typeface="Courier New"/>
              </a:rPr>
              <a:t> </a:t>
            </a:r>
            <a:r>
              <a:rPr sz="1900" spc="-10" dirty="0">
                <a:latin typeface="Courier New"/>
                <a:cs typeface="Courier New"/>
              </a:rPr>
              <a:t>is",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6195839" y="4186970"/>
            <a:ext cx="433070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10" dirty="0">
                <a:latin typeface="Courier New"/>
                <a:cs typeface="Courier New"/>
              </a:rPr>
              <a:t>x</a:t>
            </a:r>
            <a:r>
              <a:rPr sz="1900" spc="-5" dirty="0">
                <a:latin typeface="Courier New"/>
                <a:cs typeface="Courier New"/>
              </a:rPr>
              <a:t>/</a:t>
            </a:r>
            <a:r>
              <a:rPr sz="1900" spc="-10" dirty="0">
                <a:latin typeface="Courier New"/>
                <a:cs typeface="Courier New"/>
              </a:rPr>
              <a:t>y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1" name="object 11"/>
          <p:cNvSpPr txBox="1"/>
          <p:nvPr/>
        </p:nvSpPr>
        <p:spPr>
          <a:xfrm>
            <a:off x="1427563" y="4824431"/>
            <a:ext cx="1156335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10" dirty="0">
                <a:latin typeface="Courier New"/>
                <a:cs typeface="Courier New"/>
              </a:rPr>
              <a:t>p</a:t>
            </a:r>
            <a:r>
              <a:rPr sz="1900" spc="-5" dirty="0">
                <a:latin typeface="Courier New"/>
                <a:cs typeface="Courier New"/>
              </a:rPr>
              <a:t>ri</a:t>
            </a:r>
            <a:r>
              <a:rPr sz="1900" spc="-10" dirty="0">
                <a:latin typeface="Courier New"/>
                <a:cs typeface="Courier New"/>
              </a:rPr>
              <a:t>n</a:t>
            </a:r>
            <a:r>
              <a:rPr sz="1900" spc="-5" dirty="0">
                <a:latin typeface="Courier New"/>
                <a:cs typeface="Courier New"/>
              </a:rPr>
              <a:t>t</a:t>
            </a:r>
            <a:r>
              <a:rPr sz="1900" spc="-10" dirty="0">
                <a:latin typeface="Courier New"/>
                <a:cs typeface="Courier New"/>
              </a:rPr>
              <a:t>(</a:t>
            </a:r>
            <a:r>
              <a:rPr sz="1900" spc="-5" dirty="0">
                <a:latin typeface="Courier New"/>
                <a:cs typeface="Courier New"/>
              </a:rPr>
              <a:t>"x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2727848" y="4824431"/>
            <a:ext cx="290195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5" dirty="0">
                <a:latin typeface="Courier New"/>
                <a:cs typeface="Courier New"/>
              </a:rPr>
              <a:t>i</a:t>
            </a:r>
            <a:r>
              <a:rPr sz="1900" dirty="0">
                <a:latin typeface="Courier New"/>
                <a:cs typeface="Courier New"/>
              </a:rPr>
              <a:t>s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3161437" y="4824431"/>
            <a:ext cx="1156335" cy="273685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>
              <a:lnSpc>
                <a:spcPts val="1964"/>
              </a:lnSpc>
            </a:pPr>
            <a:r>
              <a:rPr sz="1900" spc="-5" dirty="0">
                <a:latin typeface="Courier New"/>
                <a:cs typeface="Courier New"/>
              </a:rPr>
              <a:t>s</a:t>
            </a:r>
            <a:r>
              <a:rPr sz="1900" spc="-10" dirty="0">
                <a:latin typeface="Courier New"/>
                <a:cs typeface="Courier New"/>
              </a:rPr>
              <a:t>m</a:t>
            </a:r>
            <a:r>
              <a:rPr sz="1900" spc="-5" dirty="0">
                <a:latin typeface="Courier New"/>
                <a:cs typeface="Courier New"/>
              </a:rPr>
              <a:t>a</a:t>
            </a:r>
            <a:r>
              <a:rPr sz="1900" spc="-10" dirty="0">
                <a:latin typeface="Courier New"/>
                <a:cs typeface="Courier New"/>
              </a:rPr>
              <a:t>l</a:t>
            </a:r>
            <a:r>
              <a:rPr sz="1900" spc="-5" dirty="0">
                <a:latin typeface="Courier New"/>
                <a:cs typeface="Courier New"/>
              </a:rPr>
              <a:t>le</a:t>
            </a:r>
            <a:r>
              <a:rPr sz="1900" spc="-10" dirty="0">
                <a:latin typeface="Courier New"/>
                <a:cs typeface="Courier New"/>
              </a:rPr>
              <a:t>r</a:t>
            </a:r>
            <a:r>
              <a:rPr sz="1900" spc="-5" dirty="0">
                <a:latin typeface="Courier New"/>
                <a:cs typeface="Courier New"/>
              </a:rPr>
              <a:t>"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836582" y="5105400"/>
            <a:ext cx="749300" cy="3155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900" spc="-5" dirty="0">
                <a:latin typeface="Courier New"/>
                <a:cs typeface="Courier New"/>
              </a:rPr>
              <a:t>el</a:t>
            </a:r>
            <a:r>
              <a:rPr sz="1900" spc="-10" dirty="0">
                <a:latin typeface="Courier New"/>
                <a:cs typeface="Courier New"/>
              </a:rPr>
              <a:t>s</a:t>
            </a:r>
            <a:r>
              <a:rPr sz="1900" spc="-5" dirty="0">
                <a:latin typeface="Courier New"/>
                <a:cs typeface="Courier New"/>
              </a:rPr>
              <a:t>e:</a:t>
            </a:r>
            <a:endParaRPr sz="1900" dirty="0">
              <a:latin typeface="Courier New"/>
              <a:cs typeface="Courier New"/>
            </a:endParaRPr>
          </a:p>
        </p:txBody>
      </p:sp>
      <p:sp>
        <p:nvSpPr>
          <p:cNvPr id="18" name="object 18"/>
          <p:cNvSpPr txBox="1"/>
          <p:nvPr/>
        </p:nvSpPr>
        <p:spPr>
          <a:xfrm>
            <a:off x="809776" y="5780659"/>
            <a:ext cx="2338070" cy="31559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1900" spc="-10" dirty="0">
                <a:latin typeface="Courier New"/>
                <a:cs typeface="Courier New"/>
              </a:rPr>
              <a:t>print("thanks!")</a:t>
            </a:r>
            <a:endParaRPr sz="1900">
              <a:latin typeface="Courier New"/>
              <a:cs typeface="Courier New"/>
            </a:endParaRPr>
          </a:p>
        </p:txBody>
      </p:sp>
      <p:sp>
        <p:nvSpPr>
          <p:cNvPr id="19" name="object 19"/>
          <p:cNvSpPr/>
          <p:nvPr/>
        </p:nvSpPr>
        <p:spPr>
          <a:xfrm>
            <a:off x="1332877" y="4136644"/>
            <a:ext cx="615950" cy="331470"/>
          </a:xfrm>
          <a:custGeom>
            <a:avLst/>
            <a:gdLst/>
            <a:ahLst/>
            <a:cxnLst/>
            <a:rect l="l" t="t" r="r" b="b"/>
            <a:pathLst>
              <a:path w="615950" h="331470">
                <a:moveTo>
                  <a:pt x="0" y="331470"/>
                </a:moveTo>
                <a:lnTo>
                  <a:pt x="615683" y="331470"/>
                </a:lnTo>
                <a:lnTo>
                  <a:pt x="615683" y="0"/>
                </a:lnTo>
                <a:lnTo>
                  <a:pt x="0" y="0"/>
                </a:lnTo>
                <a:lnTo>
                  <a:pt x="0" y="33147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1332877" y="4125848"/>
            <a:ext cx="5829300" cy="0"/>
          </a:xfrm>
          <a:custGeom>
            <a:avLst/>
            <a:gdLst/>
            <a:ahLst/>
            <a:cxnLst/>
            <a:rect l="l" t="t" r="r" b="b"/>
            <a:pathLst>
              <a:path w="5829300">
                <a:moveTo>
                  <a:pt x="0" y="0"/>
                </a:moveTo>
                <a:lnTo>
                  <a:pt x="5829300" y="0"/>
                </a:lnTo>
              </a:path>
            </a:pathLst>
          </a:custGeom>
          <a:ln w="21589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1332877" y="3915664"/>
            <a:ext cx="118110" cy="199390"/>
          </a:xfrm>
          <a:custGeom>
            <a:avLst/>
            <a:gdLst/>
            <a:ahLst/>
            <a:cxnLst/>
            <a:rect l="l" t="t" r="r" b="b"/>
            <a:pathLst>
              <a:path w="118109" h="199389">
                <a:moveTo>
                  <a:pt x="0" y="199389"/>
                </a:moveTo>
                <a:lnTo>
                  <a:pt x="117703" y="199389"/>
                </a:lnTo>
                <a:lnTo>
                  <a:pt x="117703" y="0"/>
                </a:lnTo>
                <a:lnTo>
                  <a:pt x="0" y="0"/>
                </a:lnTo>
                <a:lnTo>
                  <a:pt x="0" y="19938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1332877" y="3796284"/>
            <a:ext cx="5829300" cy="119380"/>
          </a:xfrm>
          <a:custGeom>
            <a:avLst/>
            <a:gdLst/>
            <a:ahLst/>
            <a:cxnLst/>
            <a:rect l="l" t="t" r="r" b="b"/>
            <a:pathLst>
              <a:path w="5829300" h="119379">
                <a:moveTo>
                  <a:pt x="0" y="119379"/>
                </a:moveTo>
                <a:lnTo>
                  <a:pt x="5829300" y="119379"/>
                </a:lnTo>
                <a:lnTo>
                  <a:pt x="5829300" y="0"/>
                </a:lnTo>
                <a:lnTo>
                  <a:pt x="0" y="0"/>
                </a:lnTo>
                <a:lnTo>
                  <a:pt x="0" y="11937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/>
          <p:nvPr/>
        </p:nvSpPr>
        <p:spPr>
          <a:xfrm>
            <a:off x="1332877" y="3598164"/>
            <a:ext cx="100965" cy="198120"/>
          </a:xfrm>
          <a:custGeom>
            <a:avLst/>
            <a:gdLst/>
            <a:ahLst/>
            <a:cxnLst/>
            <a:rect l="l" t="t" r="r" b="b"/>
            <a:pathLst>
              <a:path w="100965" h="198120">
                <a:moveTo>
                  <a:pt x="0" y="198119"/>
                </a:moveTo>
                <a:lnTo>
                  <a:pt x="100558" y="198119"/>
                </a:lnTo>
                <a:lnTo>
                  <a:pt x="100558" y="0"/>
                </a:lnTo>
                <a:lnTo>
                  <a:pt x="0" y="0"/>
                </a:lnTo>
                <a:lnTo>
                  <a:pt x="0" y="198119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/>
          <p:nvPr/>
        </p:nvSpPr>
        <p:spPr>
          <a:xfrm>
            <a:off x="1332877" y="3505454"/>
            <a:ext cx="5829300" cy="92710"/>
          </a:xfrm>
          <a:custGeom>
            <a:avLst/>
            <a:gdLst/>
            <a:ahLst/>
            <a:cxnLst/>
            <a:rect l="l" t="t" r="r" b="b"/>
            <a:pathLst>
              <a:path w="5829300" h="92710">
                <a:moveTo>
                  <a:pt x="0" y="92710"/>
                </a:moveTo>
                <a:lnTo>
                  <a:pt x="5829300" y="92710"/>
                </a:lnTo>
                <a:lnTo>
                  <a:pt x="5829300" y="0"/>
                </a:lnTo>
                <a:lnTo>
                  <a:pt x="0" y="0"/>
                </a:lnTo>
                <a:lnTo>
                  <a:pt x="0" y="9271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5"/>
          <p:cNvSpPr/>
          <p:nvPr/>
        </p:nvSpPr>
        <p:spPr>
          <a:xfrm>
            <a:off x="2818765" y="3916184"/>
            <a:ext cx="4344035" cy="198755"/>
          </a:xfrm>
          <a:custGeom>
            <a:avLst/>
            <a:gdLst/>
            <a:ahLst/>
            <a:cxnLst/>
            <a:rect l="l" t="t" r="r" b="b"/>
            <a:pathLst>
              <a:path w="4344034" h="198754">
                <a:moveTo>
                  <a:pt x="4343412" y="0"/>
                </a:moveTo>
                <a:lnTo>
                  <a:pt x="0" y="0"/>
                </a:lnTo>
                <a:lnTo>
                  <a:pt x="0" y="198310"/>
                </a:lnTo>
                <a:lnTo>
                  <a:pt x="4343412" y="198310"/>
                </a:lnTo>
                <a:lnTo>
                  <a:pt x="4343412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/>
          <p:cNvSpPr/>
          <p:nvPr/>
        </p:nvSpPr>
        <p:spPr>
          <a:xfrm>
            <a:off x="2584450" y="3601973"/>
            <a:ext cx="160655" cy="194310"/>
          </a:xfrm>
          <a:custGeom>
            <a:avLst/>
            <a:gdLst/>
            <a:ahLst/>
            <a:cxnLst/>
            <a:rect l="l" t="t" r="r" b="b"/>
            <a:pathLst>
              <a:path w="160655" h="194310">
                <a:moveTo>
                  <a:pt x="0" y="194310"/>
                </a:moveTo>
                <a:lnTo>
                  <a:pt x="160553" y="194310"/>
                </a:lnTo>
                <a:lnTo>
                  <a:pt x="160553" y="0"/>
                </a:lnTo>
                <a:lnTo>
                  <a:pt x="0" y="0"/>
                </a:lnTo>
                <a:lnTo>
                  <a:pt x="0" y="19431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7"/>
          <p:cNvSpPr/>
          <p:nvPr/>
        </p:nvSpPr>
        <p:spPr>
          <a:xfrm>
            <a:off x="2584450" y="3600069"/>
            <a:ext cx="4578350" cy="0"/>
          </a:xfrm>
          <a:custGeom>
            <a:avLst/>
            <a:gdLst/>
            <a:ahLst/>
            <a:cxnLst/>
            <a:rect l="l" t="t" r="r" b="b"/>
            <a:pathLst>
              <a:path w="4578350">
                <a:moveTo>
                  <a:pt x="0" y="0"/>
                </a:moveTo>
                <a:lnTo>
                  <a:pt x="4577727" y="0"/>
                </a:lnTo>
              </a:path>
            </a:pathLst>
          </a:custGeom>
          <a:ln w="3809">
            <a:solidFill>
              <a:srgbClr val="E2D6EC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8"/>
          <p:cNvSpPr/>
          <p:nvPr/>
        </p:nvSpPr>
        <p:spPr>
          <a:xfrm>
            <a:off x="4029608" y="3602494"/>
            <a:ext cx="158750" cy="193675"/>
          </a:xfrm>
          <a:custGeom>
            <a:avLst/>
            <a:gdLst/>
            <a:ahLst/>
            <a:cxnLst/>
            <a:rect l="l" t="t" r="r" b="b"/>
            <a:pathLst>
              <a:path w="158750" h="193675">
                <a:moveTo>
                  <a:pt x="158711" y="0"/>
                </a:moveTo>
                <a:lnTo>
                  <a:pt x="0" y="0"/>
                </a:lnTo>
                <a:lnTo>
                  <a:pt x="0" y="193484"/>
                </a:lnTo>
                <a:lnTo>
                  <a:pt x="158711" y="193484"/>
                </a:lnTo>
                <a:lnTo>
                  <a:pt x="158711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9"/>
          <p:cNvSpPr/>
          <p:nvPr/>
        </p:nvSpPr>
        <p:spPr>
          <a:xfrm>
            <a:off x="5116144" y="3602494"/>
            <a:ext cx="2046605" cy="193675"/>
          </a:xfrm>
          <a:custGeom>
            <a:avLst/>
            <a:gdLst/>
            <a:ahLst/>
            <a:cxnLst/>
            <a:rect l="l" t="t" r="r" b="b"/>
            <a:pathLst>
              <a:path w="2046604" h="193675">
                <a:moveTo>
                  <a:pt x="2046033" y="0"/>
                </a:moveTo>
                <a:lnTo>
                  <a:pt x="0" y="0"/>
                </a:lnTo>
                <a:lnTo>
                  <a:pt x="0" y="193484"/>
                </a:lnTo>
                <a:lnTo>
                  <a:pt x="2046033" y="193484"/>
                </a:lnTo>
                <a:lnTo>
                  <a:pt x="2046033" y="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/>
          <p:nvPr/>
        </p:nvSpPr>
        <p:spPr>
          <a:xfrm>
            <a:off x="1433432" y="3597672"/>
            <a:ext cx="1151255" cy="198755"/>
          </a:xfrm>
          <a:custGeom>
            <a:avLst/>
            <a:gdLst/>
            <a:ahLst/>
            <a:cxnLst/>
            <a:rect l="l" t="t" r="r" b="b"/>
            <a:pathLst>
              <a:path w="1151255" h="198754">
                <a:moveTo>
                  <a:pt x="0" y="198310"/>
                </a:moveTo>
                <a:lnTo>
                  <a:pt x="1151013" y="198310"/>
                </a:lnTo>
                <a:lnTo>
                  <a:pt x="1151013" y="0"/>
                </a:lnTo>
                <a:lnTo>
                  <a:pt x="0" y="0"/>
                </a:lnTo>
                <a:lnTo>
                  <a:pt x="0" y="19831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31"/>
          <p:cNvSpPr/>
          <p:nvPr/>
        </p:nvSpPr>
        <p:spPr>
          <a:xfrm>
            <a:off x="2745012" y="3602498"/>
            <a:ext cx="1284605" cy="193675"/>
          </a:xfrm>
          <a:custGeom>
            <a:avLst/>
            <a:gdLst/>
            <a:ahLst/>
            <a:cxnLst/>
            <a:rect l="l" t="t" r="r" b="b"/>
            <a:pathLst>
              <a:path w="1284604" h="193675">
                <a:moveTo>
                  <a:pt x="0" y="193484"/>
                </a:moveTo>
                <a:lnTo>
                  <a:pt x="1284605" y="193484"/>
                </a:lnTo>
                <a:lnTo>
                  <a:pt x="1284605" y="0"/>
                </a:lnTo>
                <a:lnTo>
                  <a:pt x="0" y="0"/>
                </a:lnTo>
                <a:lnTo>
                  <a:pt x="0" y="193484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32"/>
          <p:cNvSpPr/>
          <p:nvPr/>
        </p:nvSpPr>
        <p:spPr>
          <a:xfrm>
            <a:off x="4188316" y="3602498"/>
            <a:ext cx="928369" cy="193675"/>
          </a:xfrm>
          <a:custGeom>
            <a:avLst/>
            <a:gdLst/>
            <a:ahLst/>
            <a:cxnLst/>
            <a:rect l="l" t="t" r="r" b="b"/>
            <a:pathLst>
              <a:path w="928370" h="193675">
                <a:moveTo>
                  <a:pt x="0" y="193484"/>
                </a:moveTo>
                <a:lnTo>
                  <a:pt x="927823" y="193484"/>
                </a:lnTo>
                <a:lnTo>
                  <a:pt x="927823" y="0"/>
                </a:lnTo>
                <a:lnTo>
                  <a:pt x="0" y="0"/>
                </a:lnTo>
                <a:lnTo>
                  <a:pt x="0" y="193484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33"/>
          <p:cNvSpPr/>
          <p:nvPr/>
        </p:nvSpPr>
        <p:spPr>
          <a:xfrm>
            <a:off x="1450590" y="3916176"/>
            <a:ext cx="1368425" cy="198755"/>
          </a:xfrm>
          <a:custGeom>
            <a:avLst/>
            <a:gdLst/>
            <a:ahLst/>
            <a:cxnLst/>
            <a:rect l="l" t="t" r="r" b="b"/>
            <a:pathLst>
              <a:path w="1368425" h="198754">
                <a:moveTo>
                  <a:pt x="0" y="198310"/>
                </a:moveTo>
                <a:lnTo>
                  <a:pt x="1368171" y="198310"/>
                </a:lnTo>
                <a:lnTo>
                  <a:pt x="1368171" y="0"/>
                </a:lnTo>
                <a:lnTo>
                  <a:pt x="0" y="0"/>
                </a:lnTo>
                <a:lnTo>
                  <a:pt x="0" y="198310"/>
                </a:lnTo>
                <a:close/>
              </a:path>
            </a:pathLst>
          </a:custGeom>
          <a:solidFill>
            <a:srgbClr val="E2D6EC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34"/>
          <p:cNvSpPr/>
          <p:nvPr/>
        </p:nvSpPr>
        <p:spPr>
          <a:xfrm>
            <a:off x="1948570" y="4451353"/>
            <a:ext cx="5213985" cy="0"/>
          </a:xfrm>
          <a:custGeom>
            <a:avLst/>
            <a:gdLst/>
            <a:ahLst/>
            <a:cxnLst/>
            <a:rect l="l" t="t" r="r" b="b"/>
            <a:pathLst>
              <a:path w="5213984">
                <a:moveTo>
                  <a:pt x="0" y="0"/>
                </a:moveTo>
                <a:lnTo>
                  <a:pt x="5213604" y="0"/>
                </a:lnTo>
              </a:path>
            </a:pathLst>
          </a:custGeom>
          <a:ln w="35559">
            <a:solidFill>
              <a:srgbClr val="CBB5DD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5"/>
          <p:cNvSpPr/>
          <p:nvPr/>
        </p:nvSpPr>
        <p:spPr>
          <a:xfrm>
            <a:off x="1979926" y="4234183"/>
            <a:ext cx="0" cy="199390"/>
          </a:xfrm>
          <a:custGeom>
            <a:avLst/>
            <a:gdLst/>
            <a:ahLst/>
            <a:cxnLst/>
            <a:rect l="l" t="t" r="r" b="b"/>
            <a:pathLst>
              <a:path h="199389">
                <a:moveTo>
                  <a:pt x="0" y="0"/>
                </a:moveTo>
                <a:lnTo>
                  <a:pt x="0" y="199390"/>
                </a:lnTo>
              </a:path>
            </a:pathLst>
          </a:custGeom>
          <a:ln w="62712">
            <a:solidFill>
              <a:srgbClr val="CBB5DD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6"/>
          <p:cNvSpPr/>
          <p:nvPr/>
        </p:nvSpPr>
        <p:spPr>
          <a:xfrm>
            <a:off x="1948570" y="4229103"/>
            <a:ext cx="2404745" cy="0"/>
          </a:xfrm>
          <a:custGeom>
            <a:avLst/>
            <a:gdLst/>
            <a:ahLst/>
            <a:cxnLst/>
            <a:rect l="l" t="t" r="r" b="b"/>
            <a:pathLst>
              <a:path w="2404745">
                <a:moveTo>
                  <a:pt x="0" y="0"/>
                </a:moveTo>
                <a:lnTo>
                  <a:pt x="2404579" y="0"/>
                </a:lnTo>
              </a:path>
            </a:pathLst>
          </a:custGeom>
          <a:ln w="10159">
            <a:solidFill>
              <a:srgbClr val="CBB5DD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7"/>
          <p:cNvSpPr/>
          <p:nvPr/>
        </p:nvSpPr>
        <p:spPr>
          <a:xfrm>
            <a:off x="1948570" y="4136394"/>
            <a:ext cx="5213985" cy="87630"/>
          </a:xfrm>
          <a:custGeom>
            <a:avLst/>
            <a:gdLst/>
            <a:ahLst/>
            <a:cxnLst/>
            <a:rect l="l" t="t" r="r" b="b"/>
            <a:pathLst>
              <a:path w="5213984" h="87629">
                <a:moveTo>
                  <a:pt x="0" y="87629"/>
                </a:moveTo>
                <a:lnTo>
                  <a:pt x="5213604" y="87629"/>
                </a:lnTo>
                <a:lnTo>
                  <a:pt x="5213604" y="0"/>
                </a:lnTo>
                <a:lnTo>
                  <a:pt x="0" y="0"/>
                </a:lnTo>
                <a:lnTo>
                  <a:pt x="0" y="87629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8"/>
          <p:cNvSpPr/>
          <p:nvPr/>
        </p:nvSpPr>
        <p:spPr>
          <a:xfrm>
            <a:off x="4326346" y="4234691"/>
            <a:ext cx="0" cy="198755"/>
          </a:xfrm>
          <a:custGeom>
            <a:avLst/>
            <a:gdLst/>
            <a:ahLst/>
            <a:cxnLst/>
            <a:rect l="l" t="t" r="r" b="b"/>
            <a:pathLst>
              <a:path h="198754">
                <a:moveTo>
                  <a:pt x="0" y="0"/>
                </a:moveTo>
                <a:lnTo>
                  <a:pt x="0" y="198310"/>
                </a:lnTo>
              </a:path>
            </a:pathLst>
          </a:custGeom>
          <a:ln w="53606">
            <a:solidFill>
              <a:srgbClr val="CBB5DD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9"/>
          <p:cNvSpPr/>
          <p:nvPr/>
        </p:nvSpPr>
        <p:spPr>
          <a:xfrm>
            <a:off x="6051775" y="4223820"/>
            <a:ext cx="156845" cy="209550"/>
          </a:xfrm>
          <a:custGeom>
            <a:avLst/>
            <a:gdLst/>
            <a:ahLst/>
            <a:cxnLst/>
            <a:rect l="l" t="t" r="r" b="b"/>
            <a:pathLst>
              <a:path w="156845" h="209550">
                <a:moveTo>
                  <a:pt x="156527" y="0"/>
                </a:moveTo>
                <a:lnTo>
                  <a:pt x="0" y="0"/>
                </a:lnTo>
                <a:lnTo>
                  <a:pt x="0" y="209181"/>
                </a:lnTo>
                <a:lnTo>
                  <a:pt x="156527" y="209181"/>
                </a:lnTo>
                <a:lnTo>
                  <a:pt x="156527" y="0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40"/>
          <p:cNvSpPr/>
          <p:nvPr/>
        </p:nvSpPr>
        <p:spPr>
          <a:xfrm>
            <a:off x="6704935" y="4223820"/>
            <a:ext cx="457834" cy="209550"/>
          </a:xfrm>
          <a:custGeom>
            <a:avLst/>
            <a:gdLst/>
            <a:ahLst/>
            <a:cxnLst/>
            <a:rect l="l" t="t" r="r" b="b"/>
            <a:pathLst>
              <a:path w="457834" h="209550">
                <a:moveTo>
                  <a:pt x="457238" y="0"/>
                </a:moveTo>
                <a:lnTo>
                  <a:pt x="0" y="0"/>
                </a:lnTo>
                <a:lnTo>
                  <a:pt x="0" y="209181"/>
                </a:lnTo>
                <a:lnTo>
                  <a:pt x="457238" y="209181"/>
                </a:lnTo>
                <a:lnTo>
                  <a:pt x="457238" y="0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41"/>
          <p:cNvSpPr/>
          <p:nvPr/>
        </p:nvSpPr>
        <p:spPr>
          <a:xfrm>
            <a:off x="2011282" y="4234704"/>
            <a:ext cx="2288540" cy="198755"/>
          </a:xfrm>
          <a:custGeom>
            <a:avLst/>
            <a:gdLst/>
            <a:ahLst/>
            <a:cxnLst/>
            <a:rect l="l" t="t" r="r" b="b"/>
            <a:pathLst>
              <a:path w="2288540" h="198754">
                <a:moveTo>
                  <a:pt x="0" y="198310"/>
                </a:moveTo>
                <a:lnTo>
                  <a:pt x="2288260" y="198310"/>
                </a:lnTo>
                <a:lnTo>
                  <a:pt x="2288260" y="0"/>
                </a:lnTo>
                <a:lnTo>
                  <a:pt x="0" y="0"/>
                </a:lnTo>
                <a:lnTo>
                  <a:pt x="0" y="198310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42"/>
          <p:cNvSpPr/>
          <p:nvPr/>
        </p:nvSpPr>
        <p:spPr>
          <a:xfrm>
            <a:off x="4353150" y="4223833"/>
            <a:ext cx="1698625" cy="209550"/>
          </a:xfrm>
          <a:custGeom>
            <a:avLst/>
            <a:gdLst/>
            <a:ahLst/>
            <a:cxnLst/>
            <a:rect l="l" t="t" r="r" b="b"/>
            <a:pathLst>
              <a:path w="1698625" h="209550">
                <a:moveTo>
                  <a:pt x="0" y="209181"/>
                </a:moveTo>
                <a:lnTo>
                  <a:pt x="1698625" y="209181"/>
                </a:lnTo>
                <a:lnTo>
                  <a:pt x="1698625" y="0"/>
                </a:lnTo>
                <a:lnTo>
                  <a:pt x="0" y="0"/>
                </a:lnTo>
                <a:lnTo>
                  <a:pt x="0" y="209181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43"/>
          <p:cNvSpPr/>
          <p:nvPr/>
        </p:nvSpPr>
        <p:spPr>
          <a:xfrm>
            <a:off x="6208302" y="4223833"/>
            <a:ext cx="497205" cy="209550"/>
          </a:xfrm>
          <a:custGeom>
            <a:avLst/>
            <a:gdLst/>
            <a:ahLst/>
            <a:cxnLst/>
            <a:rect l="l" t="t" r="r" b="b"/>
            <a:pathLst>
              <a:path w="497204" h="209550">
                <a:moveTo>
                  <a:pt x="0" y="209181"/>
                </a:moveTo>
                <a:lnTo>
                  <a:pt x="496633" y="209181"/>
                </a:lnTo>
                <a:lnTo>
                  <a:pt x="496633" y="0"/>
                </a:lnTo>
                <a:lnTo>
                  <a:pt x="0" y="0"/>
                </a:lnTo>
                <a:lnTo>
                  <a:pt x="0" y="209181"/>
                </a:lnTo>
                <a:close/>
              </a:path>
            </a:pathLst>
          </a:custGeom>
          <a:solidFill>
            <a:srgbClr val="CBB5D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44"/>
          <p:cNvSpPr txBox="1"/>
          <p:nvPr/>
        </p:nvSpPr>
        <p:spPr>
          <a:xfrm>
            <a:off x="809534" y="1155409"/>
            <a:ext cx="6886666" cy="3696012"/>
          </a:xfrm>
          <a:prstGeom prst="rect">
            <a:avLst/>
          </a:prstGeom>
        </p:spPr>
        <p:txBody>
          <a:bodyPr vert="horz" wrap="square" lIns="0" tIns="117475" rIns="0" bIns="0" rtlCol="0">
            <a:spAutoFit/>
          </a:bodyPr>
          <a:lstStyle/>
          <a:p>
            <a:pPr marL="220979" indent="-207645" algn="just">
              <a:lnSpc>
                <a:spcPct val="100000"/>
              </a:lnSpc>
              <a:spcBef>
                <a:spcPts val="925"/>
              </a:spcBef>
              <a:buClr>
                <a:srgbClr val="585858"/>
              </a:buClr>
              <a:buChar char="▪"/>
              <a:tabLst>
                <a:tab pos="221615" algn="l"/>
              </a:tabLst>
            </a:pPr>
            <a:r>
              <a:rPr lang="en-US" sz="2400" spc="-75" dirty="0">
                <a:latin typeface="Arial"/>
                <a:cs typeface="Arial"/>
              </a:rPr>
              <a:t>blocks are a unit of computation</a:t>
            </a:r>
          </a:p>
          <a:p>
            <a:pPr marL="220979" indent="-207645" algn="just">
              <a:lnSpc>
                <a:spcPct val="100000"/>
              </a:lnSpc>
              <a:spcBef>
                <a:spcPts val="925"/>
              </a:spcBef>
              <a:buClr>
                <a:srgbClr val="585858"/>
              </a:buClr>
              <a:buChar char="▪"/>
              <a:tabLst>
                <a:tab pos="221615" algn="l"/>
              </a:tabLst>
            </a:pPr>
            <a:r>
              <a:rPr lang="en-US" sz="2400" spc="-75" dirty="0">
                <a:latin typeface="Arial"/>
                <a:cs typeface="Arial"/>
              </a:rPr>
              <a:t>Indentation </a:t>
            </a:r>
            <a:r>
              <a:rPr sz="2400" spc="-75" dirty="0">
                <a:latin typeface="Arial"/>
                <a:cs typeface="Arial"/>
              </a:rPr>
              <a:t>matters </a:t>
            </a:r>
            <a:r>
              <a:rPr sz="2400" spc="-30" dirty="0">
                <a:latin typeface="Arial"/>
                <a:cs typeface="Arial"/>
              </a:rPr>
              <a:t>in</a:t>
            </a:r>
            <a:r>
              <a:rPr sz="2400" spc="-225" dirty="0">
                <a:latin typeface="Arial"/>
                <a:cs typeface="Arial"/>
              </a:rPr>
              <a:t> </a:t>
            </a:r>
            <a:r>
              <a:rPr sz="2400" spc="-95" dirty="0">
                <a:latin typeface="Arial"/>
                <a:cs typeface="Arial"/>
              </a:rPr>
              <a:t>Python</a:t>
            </a:r>
            <a:r>
              <a:rPr lang="en-US" sz="2400" spc="-95" dirty="0">
                <a:latin typeface="Arial"/>
                <a:cs typeface="Arial"/>
              </a:rPr>
              <a:t> </a:t>
            </a:r>
            <a:r>
              <a:rPr lang="mr-IN" sz="2400" spc="-95" dirty="0">
                <a:latin typeface="Arial"/>
                <a:cs typeface="Arial"/>
              </a:rPr>
              <a:t>–</a:t>
            </a:r>
            <a:r>
              <a:rPr lang="en-US" sz="2400" spc="-95" dirty="0">
                <a:latin typeface="Arial"/>
                <a:cs typeface="Arial"/>
              </a:rPr>
              <a:t> partitions blocks</a:t>
            </a:r>
            <a:endParaRPr sz="2400" dirty="0">
              <a:latin typeface="Arial"/>
              <a:cs typeface="Arial"/>
            </a:endParaRPr>
          </a:p>
          <a:p>
            <a:pPr marL="220979" indent="-207645" algn="just">
              <a:lnSpc>
                <a:spcPct val="100000"/>
              </a:lnSpc>
              <a:spcBef>
                <a:spcPts val="819"/>
              </a:spcBef>
              <a:buClr>
                <a:srgbClr val="585858"/>
              </a:buClr>
              <a:buChar char="▪"/>
              <a:tabLst>
                <a:tab pos="221615" algn="l"/>
              </a:tabLst>
            </a:pPr>
            <a:r>
              <a:rPr sz="2400" spc="-65" dirty="0">
                <a:latin typeface="Arial"/>
                <a:cs typeface="Arial"/>
              </a:rPr>
              <a:t>how </a:t>
            </a:r>
            <a:r>
              <a:rPr sz="2400" spc="-100" dirty="0">
                <a:latin typeface="Arial"/>
                <a:cs typeface="Arial"/>
              </a:rPr>
              <a:t>you </a:t>
            </a:r>
            <a:r>
              <a:rPr sz="2400" spc="-70" dirty="0">
                <a:latin typeface="Arial"/>
                <a:cs typeface="Arial"/>
              </a:rPr>
              <a:t>denote </a:t>
            </a:r>
            <a:r>
              <a:rPr sz="2400" spc="-125" dirty="0">
                <a:latin typeface="Arial"/>
                <a:cs typeface="Arial"/>
              </a:rPr>
              <a:t>blocks </a:t>
            </a:r>
            <a:r>
              <a:rPr sz="2400" spc="-5" dirty="0">
                <a:latin typeface="Arial"/>
                <a:cs typeface="Arial"/>
              </a:rPr>
              <a:t>of</a:t>
            </a:r>
            <a:r>
              <a:rPr sz="2400" spc="-335" dirty="0">
                <a:latin typeface="Arial"/>
                <a:cs typeface="Arial"/>
              </a:rPr>
              <a:t> </a:t>
            </a:r>
            <a:r>
              <a:rPr sz="2400" spc="-130" dirty="0">
                <a:latin typeface="Arial"/>
                <a:cs typeface="Arial"/>
              </a:rPr>
              <a:t>code</a:t>
            </a:r>
            <a:endParaRPr sz="2400" dirty="0">
              <a:latin typeface="Arial"/>
              <a:cs typeface="Arial"/>
            </a:endParaRPr>
          </a:p>
          <a:p>
            <a:pPr marL="12700" marR="5080" algn="just">
              <a:lnSpc>
                <a:spcPct val="110000"/>
              </a:lnSpc>
              <a:spcBef>
                <a:spcPts val="10"/>
              </a:spcBef>
            </a:pPr>
            <a:r>
              <a:rPr sz="1900" dirty="0">
                <a:latin typeface="Courier New"/>
                <a:cs typeface="Courier New"/>
              </a:rPr>
              <a:t>x = </a:t>
            </a:r>
            <a:r>
              <a:rPr sz="1900" spc="-10" dirty="0">
                <a:latin typeface="Courier New"/>
                <a:cs typeface="Courier New"/>
              </a:rPr>
              <a:t>float(input("Enter </a:t>
            </a:r>
            <a:r>
              <a:rPr sz="1900" dirty="0">
                <a:latin typeface="Courier New"/>
                <a:cs typeface="Courier New"/>
              </a:rPr>
              <a:t>a </a:t>
            </a:r>
            <a:r>
              <a:rPr sz="1900" spc="-5" dirty="0">
                <a:latin typeface="Courier New"/>
                <a:cs typeface="Courier New"/>
              </a:rPr>
              <a:t>number for x: </a:t>
            </a:r>
            <a:r>
              <a:rPr sz="1900" spc="-10" dirty="0">
                <a:latin typeface="Courier New"/>
                <a:cs typeface="Courier New"/>
              </a:rPr>
              <a:t>"))  </a:t>
            </a:r>
            <a:endParaRPr lang="en-US" sz="1900" spc="-10" dirty="0">
              <a:latin typeface="Courier New"/>
              <a:cs typeface="Courier New"/>
            </a:endParaRPr>
          </a:p>
          <a:p>
            <a:pPr marL="12700" marR="5080" algn="just">
              <a:lnSpc>
                <a:spcPct val="110000"/>
              </a:lnSpc>
              <a:spcBef>
                <a:spcPts val="10"/>
              </a:spcBef>
            </a:pPr>
            <a:r>
              <a:rPr sz="1900" dirty="0">
                <a:latin typeface="Courier New"/>
                <a:cs typeface="Courier New"/>
              </a:rPr>
              <a:t>y = </a:t>
            </a:r>
            <a:r>
              <a:rPr sz="1900" spc="-10" dirty="0">
                <a:latin typeface="Courier New"/>
                <a:cs typeface="Courier New"/>
              </a:rPr>
              <a:t>float(input("Enter </a:t>
            </a:r>
            <a:r>
              <a:rPr sz="1900" dirty="0">
                <a:latin typeface="Courier New"/>
                <a:cs typeface="Courier New"/>
              </a:rPr>
              <a:t>a </a:t>
            </a:r>
            <a:r>
              <a:rPr sz="1900" spc="-5" dirty="0">
                <a:latin typeface="Courier New"/>
                <a:cs typeface="Courier New"/>
              </a:rPr>
              <a:t>number for y: </a:t>
            </a:r>
            <a:r>
              <a:rPr sz="1900" spc="-10" dirty="0">
                <a:latin typeface="Courier New"/>
                <a:cs typeface="Courier New"/>
              </a:rPr>
              <a:t>"))  </a:t>
            </a:r>
            <a:endParaRPr lang="en-US" sz="1900" spc="-10" dirty="0">
              <a:latin typeface="Courier New"/>
              <a:cs typeface="Courier New"/>
            </a:endParaRPr>
          </a:p>
          <a:p>
            <a:pPr marL="12700" marR="5080" algn="just">
              <a:lnSpc>
                <a:spcPct val="110000"/>
              </a:lnSpc>
              <a:spcBef>
                <a:spcPts val="10"/>
              </a:spcBef>
            </a:pPr>
            <a:r>
              <a:rPr sz="1900" spc="-5" dirty="0">
                <a:latin typeface="Courier New"/>
                <a:cs typeface="Courier New"/>
              </a:rPr>
              <a:t>if </a:t>
            </a:r>
            <a:r>
              <a:rPr sz="1900" dirty="0">
                <a:latin typeface="Courier New"/>
                <a:cs typeface="Courier New"/>
              </a:rPr>
              <a:t>x </a:t>
            </a:r>
            <a:r>
              <a:rPr sz="1900" spc="-5" dirty="0">
                <a:latin typeface="Courier New"/>
                <a:cs typeface="Courier New"/>
              </a:rPr>
              <a:t>==</a:t>
            </a:r>
            <a:r>
              <a:rPr sz="1900" spc="-110" dirty="0">
                <a:latin typeface="Courier New"/>
                <a:cs typeface="Courier New"/>
              </a:rPr>
              <a:t> </a:t>
            </a:r>
            <a:r>
              <a:rPr sz="1900" spc="-5" dirty="0">
                <a:latin typeface="Courier New"/>
                <a:cs typeface="Courier New"/>
              </a:rPr>
              <a:t>y:</a:t>
            </a:r>
            <a:endParaRPr sz="1900" dirty="0">
              <a:latin typeface="Courier New"/>
              <a:cs typeface="Courier New"/>
            </a:endParaRPr>
          </a:p>
          <a:p>
            <a:pPr marL="591185" marR="1739264">
              <a:lnSpc>
                <a:spcPct val="110000"/>
              </a:lnSpc>
            </a:pP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print("x </a:t>
            </a:r>
            <a:r>
              <a:rPr sz="1900" spc="-5" dirty="0">
                <a:solidFill>
                  <a:srgbClr val="160A20"/>
                </a:solidFill>
                <a:latin typeface="Courier New"/>
                <a:cs typeface="Courier New"/>
              </a:rPr>
              <a:t>and </a:t>
            </a:r>
            <a:r>
              <a:rPr sz="1900" dirty="0">
                <a:solidFill>
                  <a:srgbClr val="160A20"/>
                </a:solidFill>
                <a:latin typeface="Courier New"/>
                <a:cs typeface="Courier New"/>
              </a:rPr>
              <a:t>y </a:t>
            </a:r>
            <a:r>
              <a:rPr sz="1900" spc="-5" dirty="0">
                <a:solidFill>
                  <a:srgbClr val="160A20"/>
                </a:solidFill>
                <a:latin typeface="Courier New"/>
                <a:cs typeface="Courier New"/>
              </a:rPr>
              <a:t>are </a:t>
            </a: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equal"</a:t>
            </a:r>
            <a:r>
              <a:rPr sz="1900" spc="-10" dirty="0">
                <a:latin typeface="Courier New"/>
                <a:cs typeface="Courier New"/>
              </a:rPr>
              <a:t>)  </a:t>
            </a:r>
            <a:endParaRPr lang="en-US" sz="1900" spc="-10" dirty="0">
              <a:latin typeface="Courier New"/>
              <a:cs typeface="Courier New"/>
            </a:endParaRPr>
          </a:p>
          <a:p>
            <a:pPr marL="591185" marR="1739264">
              <a:lnSpc>
                <a:spcPct val="110000"/>
              </a:lnSpc>
            </a:pPr>
            <a:r>
              <a:rPr sz="1900" spc="-5" dirty="0">
                <a:solidFill>
                  <a:srgbClr val="160A20"/>
                </a:solidFill>
                <a:latin typeface="Courier New"/>
                <a:cs typeface="Courier New"/>
              </a:rPr>
              <a:t>if </a:t>
            </a:r>
            <a:r>
              <a:rPr sz="1900" dirty="0">
                <a:solidFill>
                  <a:srgbClr val="160A20"/>
                </a:solidFill>
                <a:latin typeface="Courier New"/>
                <a:cs typeface="Courier New"/>
              </a:rPr>
              <a:t>y </a:t>
            </a:r>
            <a:r>
              <a:rPr sz="1900" spc="-5" dirty="0">
                <a:solidFill>
                  <a:srgbClr val="160A20"/>
                </a:solidFill>
                <a:latin typeface="Courier New"/>
                <a:cs typeface="Courier New"/>
              </a:rPr>
              <a:t>!=</a:t>
            </a:r>
            <a:r>
              <a:rPr sz="1900" spc="-95" dirty="0">
                <a:solidFill>
                  <a:srgbClr val="160A20"/>
                </a:solidFill>
                <a:latin typeface="Courier New"/>
                <a:cs typeface="Courier New"/>
              </a:rPr>
              <a:t> </a:t>
            </a:r>
            <a:r>
              <a:rPr sz="1900" spc="-15" dirty="0">
                <a:solidFill>
                  <a:srgbClr val="160A20"/>
                </a:solidFill>
                <a:latin typeface="Courier New"/>
                <a:cs typeface="Courier New"/>
              </a:rPr>
              <a:t>0</a:t>
            </a:r>
            <a:r>
              <a:rPr sz="1900" spc="-15" dirty="0">
                <a:latin typeface="Courier New"/>
                <a:cs typeface="Courier New"/>
              </a:rPr>
              <a:t>:</a:t>
            </a:r>
            <a:endParaRPr sz="1900" dirty="0">
              <a:latin typeface="Courier New"/>
              <a:cs typeface="Courier New"/>
            </a:endParaRPr>
          </a:p>
          <a:p>
            <a:pPr marL="12700" marR="151130" indent="1156335">
              <a:lnSpc>
                <a:spcPct val="110000"/>
              </a:lnSpc>
            </a:pPr>
            <a:r>
              <a:rPr sz="1900" spc="-10" dirty="0">
                <a:solidFill>
                  <a:srgbClr val="28123A"/>
                </a:solidFill>
                <a:latin typeface="Courier New"/>
                <a:cs typeface="Courier New"/>
              </a:rPr>
              <a:t>print("therefore, </a:t>
            </a:r>
            <a:r>
              <a:rPr sz="1900" dirty="0">
                <a:solidFill>
                  <a:srgbClr val="28123A"/>
                </a:solidFill>
                <a:latin typeface="Courier New"/>
                <a:cs typeface="Courier New"/>
              </a:rPr>
              <a:t>x / y </a:t>
            </a:r>
            <a:r>
              <a:rPr sz="1900" spc="-10" dirty="0">
                <a:solidFill>
                  <a:srgbClr val="28123A"/>
                </a:solidFill>
                <a:latin typeface="Courier New"/>
                <a:cs typeface="Courier New"/>
              </a:rPr>
              <a:t>is", x/y</a:t>
            </a:r>
            <a:r>
              <a:rPr sz="1900" spc="-10" dirty="0">
                <a:latin typeface="Courier New"/>
                <a:cs typeface="Courier New"/>
              </a:rPr>
              <a:t>)  </a:t>
            </a:r>
            <a:r>
              <a:rPr sz="1900" spc="-5" dirty="0">
                <a:latin typeface="Courier New"/>
                <a:cs typeface="Courier New"/>
              </a:rPr>
              <a:t>elif </a:t>
            </a:r>
            <a:r>
              <a:rPr sz="1900" dirty="0">
                <a:latin typeface="Courier New"/>
                <a:cs typeface="Courier New"/>
              </a:rPr>
              <a:t>x &lt;</a:t>
            </a:r>
            <a:r>
              <a:rPr sz="1900" spc="-110" dirty="0">
                <a:latin typeface="Courier New"/>
                <a:cs typeface="Courier New"/>
              </a:rPr>
              <a:t> </a:t>
            </a:r>
            <a:r>
              <a:rPr sz="1900" spc="-5" dirty="0">
                <a:latin typeface="Courier New"/>
                <a:cs typeface="Courier New"/>
              </a:rPr>
              <a:t>y:</a:t>
            </a:r>
            <a:endParaRPr sz="1900" dirty="0">
              <a:latin typeface="Courier New"/>
              <a:cs typeface="Courier New"/>
            </a:endParaRPr>
          </a:p>
        </p:txBody>
      </p:sp>
      <p:sp>
        <p:nvSpPr>
          <p:cNvPr id="45" name="object 45"/>
          <p:cNvSpPr txBox="1"/>
          <p:nvPr/>
        </p:nvSpPr>
        <p:spPr>
          <a:xfrm>
            <a:off x="1332873" y="4789174"/>
            <a:ext cx="5829300" cy="284693"/>
          </a:xfrm>
          <a:prstGeom prst="rect">
            <a:avLst/>
          </a:prstGeom>
          <a:solidFill>
            <a:srgbClr val="E2D6EC"/>
          </a:solidFill>
        </p:spPr>
        <p:txBody>
          <a:bodyPr vert="horz" wrap="square" lIns="0" tIns="0" rIns="0" bIns="0" rtlCol="0">
            <a:spAutoFit/>
          </a:bodyPr>
          <a:lstStyle/>
          <a:p>
            <a:pPr marL="94615">
              <a:lnSpc>
                <a:spcPts val="2240"/>
              </a:lnSpc>
              <a:tabLst>
                <a:tab pos="1539875" algn="l"/>
              </a:tabLst>
            </a:pP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print("x</a:t>
            </a:r>
            <a:r>
              <a:rPr lang="en-US" sz="1900" spc="-10" dirty="0">
                <a:solidFill>
                  <a:srgbClr val="160A20"/>
                </a:solidFill>
                <a:latin typeface="Courier New"/>
                <a:cs typeface="Courier New"/>
              </a:rPr>
              <a:t> i</a:t>
            </a:r>
            <a:r>
              <a:rPr sz="1900" dirty="0">
                <a:solidFill>
                  <a:srgbClr val="160A20"/>
                </a:solidFill>
                <a:latin typeface="Courier New"/>
                <a:cs typeface="Courier New"/>
              </a:rPr>
              <a:t>s</a:t>
            </a:r>
            <a:r>
              <a:rPr sz="1900" spc="-70" dirty="0">
                <a:solidFill>
                  <a:srgbClr val="160A20"/>
                </a:solidFill>
                <a:latin typeface="Courier New"/>
                <a:cs typeface="Courier New"/>
              </a:rPr>
              <a:t> </a:t>
            </a: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smaller"</a:t>
            </a:r>
            <a:r>
              <a:rPr sz="1900" spc="-10" dirty="0">
                <a:latin typeface="Courier New"/>
                <a:cs typeface="Courier New"/>
              </a:rPr>
              <a:t>)</a:t>
            </a:r>
            <a:endParaRPr sz="1900" dirty="0">
              <a:latin typeface="Courier New"/>
              <a:cs typeface="Courier New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4747098" y="5879322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</p:txBody>
      </p:sp>
      <p:sp>
        <p:nvSpPr>
          <p:cNvPr id="51" name="object 45"/>
          <p:cNvSpPr txBox="1"/>
          <p:nvPr/>
        </p:nvSpPr>
        <p:spPr>
          <a:xfrm>
            <a:off x="1332873" y="5408391"/>
            <a:ext cx="5829300" cy="284693"/>
          </a:xfrm>
          <a:prstGeom prst="rect">
            <a:avLst/>
          </a:prstGeom>
          <a:solidFill>
            <a:srgbClr val="E2D6EC"/>
          </a:solidFill>
        </p:spPr>
        <p:txBody>
          <a:bodyPr vert="horz" wrap="square" lIns="0" tIns="0" rIns="0" bIns="0" rtlCol="0">
            <a:spAutoFit/>
          </a:bodyPr>
          <a:lstStyle/>
          <a:p>
            <a:pPr marL="94615">
              <a:lnSpc>
                <a:spcPts val="2240"/>
              </a:lnSpc>
              <a:tabLst>
                <a:tab pos="1539875" algn="l"/>
              </a:tabLst>
            </a:pP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print("</a:t>
            </a:r>
            <a:r>
              <a:rPr lang="en-US" sz="1900" spc="-10" dirty="0">
                <a:solidFill>
                  <a:srgbClr val="160A20"/>
                </a:solidFill>
                <a:latin typeface="Courier New"/>
                <a:cs typeface="Courier New"/>
              </a:rPr>
              <a:t>y i</a:t>
            </a:r>
            <a:r>
              <a:rPr sz="1900" dirty="0">
                <a:solidFill>
                  <a:srgbClr val="160A20"/>
                </a:solidFill>
                <a:latin typeface="Courier New"/>
                <a:cs typeface="Courier New"/>
              </a:rPr>
              <a:t>s</a:t>
            </a:r>
            <a:r>
              <a:rPr sz="1900" spc="-70" dirty="0">
                <a:solidFill>
                  <a:srgbClr val="160A20"/>
                </a:solidFill>
                <a:latin typeface="Courier New"/>
                <a:cs typeface="Courier New"/>
              </a:rPr>
              <a:t> </a:t>
            </a:r>
            <a:r>
              <a:rPr sz="1900" spc="-10" dirty="0">
                <a:solidFill>
                  <a:srgbClr val="160A20"/>
                </a:solidFill>
                <a:latin typeface="Courier New"/>
                <a:cs typeface="Courier New"/>
              </a:rPr>
              <a:t>smaller"</a:t>
            </a:r>
            <a:r>
              <a:rPr sz="1900" spc="-10" dirty="0">
                <a:latin typeface="Courier New"/>
                <a:cs typeface="Courier New"/>
              </a:rPr>
              <a:t>)</a:t>
            </a:r>
            <a:endParaRPr sz="1900" dirty="0">
              <a:latin typeface="Courier New"/>
              <a:cs typeface="Courier New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8323</TotalTime>
  <Words>1160</Words>
  <Application>Microsoft Macintosh PowerPoint</Application>
  <PresentationFormat>On-screen Show (4:3)</PresentationFormat>
  <Paragraphs>229</Paragraphs>
  <Slides>18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24" baseType="lpstr">
      <vt:lpstr>Arial</vt:lpstr>
      <vt:lpstr>Arial Black</vt:lpstr>
      <vt:lpstr>Calibri</vt:lpstr>
      <vt:lpstr>Courier New</vt:lpstr>
      <vt:lpstr>Times</vt:lpstr>
      <vt:lpstr>Office Theme</vt:lpstr>
      <vt:lpstr>PowerPoint Presentation</vt:lpstr>
      <vt:lpstr>STRINGS </vt:lpstr>
      <vt:lpstr>INPUT/OUTPUT: print </vt:lpstr>
      <vt:lpstr>INPUT/OUTPUT: input("")</vt:lpstr>
      <vt:lpstr>COMPARISON  OPERATORS ON int, float, string</vt:lpstr>
      <vt:lpstr>LOGIC  OPERATORS  ON bools</vt:lpstr>
      <vt:lpstr>COMPARISON EXAMPLE </vt:lpstr>
      <vt:lpstr>CONTROL  FLOW  - BRANCHING</vt:lpstr>
      <vt:lpstr>BLOCKS / INDENTATION</vt:lpstr>
      <vt:lpstr>= vs == </vt:lpstr>
      <vt:lpstr>EXERCISE </vt:lpstr>
      <vt:lpstr>CONTROL FLOW: while LOOPS </vt:lpstr>
      <vt:lpstr>CONTROL FLOW: while and for LOOPS</vt:lpstr>
      <vt:lpstr>CONTROL  FLOW: for LOOPS </vt:lpstr>
      <vt:lpstr>range(start,stop,step)</vt:lpstr>
      <vt:lpstr>break STATEMENT</vt:lpstr>
      <vt:lpstr>break STATEMENT </vt:lpstr>
      <vt:lpstr>for VS while LOOPS</vt:lpstr>
    </vt:vector>
  </TitlesOfParts>
  <LinksUpToDate>false</LinksUpToDate>
  <SharedDoc>false</SharedDoc>
  <HyperlinksChanged>false</HyperlinksChanged>
  <AppVersion>16.0015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MIT6_0001F16_Branching, Iteration</dc:title>
  <dc:creator>Bell, Ana</dc:creator>
  <cp:lastModifiedBy>Andy Somogyi</cp:lastModifiedBy>
  <cp:revision>25</cp:revision>
  <dcterms:created xsi:type="dcterms:W3CDTF">2017-07-24T20:42:19Z</dcterms:created>
  <dcterms:modified xsi:type="dcterms:W3CDTF">2018-08-06T13:07:22Z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2016-11-23T00:00:00Z</vt:filetime>
  </property>
  <property fmtid="{D5CDD505-2E9C-101B-9397-08002B2CF9AE}" pid="3" name="Creator">
    <vt:lpwstr>Microsoft® PowerPoint® 2013</vt:lpwstr>
  </property>
  <property fmtid="{D5CDD505-2E9C-101B-9397-08002B2CF9AE}" pid="4" name="LastSaved">
    <vt:filetime>2017-07-25T00:00:00Z</vt:filetime>
  </property>
</Properties>
</file>