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141" r:id="rId2"/>
    <p:sldId id="2146" r:id="rId3"/>
    <p:sldId id="2166" r:id="rId4"/>
    <p:sldId id="2148" r:id="rId5"/>
    <p:sldId id="2147" r:id="rId6"/>
    <p:sldId id="2149" r:id="rId7"/>
    <p:sldId id="2150" r:id="rId8"/>
    <p:sldId id="2151" r:id="rId9"/>
    <p:sldId id="2160" r:id="rId10"/>
    <p:sldId id="2159" r:id="rId11"/>
    <p:sldId id="2164" r:id="rId12"/>
    <p:sldId id="2165" r:id="rId13"/>
    <p:sldId id="2158" r:id="rId14"/>
    <p:sldId id="2157" r:id="rId15"/>
    <p:sldId id="2161" r:id="rId16"/>
    <p:sldId id="2162" r:id="rId17"/>
    <p:sldId id="2163" r:id="rId18"/>
    <p:sldId id="2152" r:id="rId19"/>
    <p:sldId id="2153" r:id="rId20"/>
    <p:sldId id="2156" r:id="rId21"/>
    <p:sldId id="2154" r:id="rId22"/>
    <p:sldId id="215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20F1B26-C6E9-42D9-A1B9-77B162C796A7}">
          <p14:sldIdLst>
            <p14:sldId id="2141"/>
            <p14:sldId id="2146"/>
            <p14:sldId id="2166"/>
            <p14:sldId id="2148"/>
            <p14:sldId id="2147"/>
            <p14:sldId id="2149"/>
          </p14:sldIdLst>
        </p14:section>
        <p14:section name="Contact Killing" id="{DAD2D399-29E0-4FAA-95C1-B72B510FB2EB}">
          <p14:sldIdLst>
            <p14:sldId id="2150"/>
            <p14:sldId id="2151"/>
            <p14:sldId id="2160"/>
            <p14:sldId id="2159"/>
            <p14:sldId id="2164"/>
            <p14:sldId id="2165"/>
            <p14:sldId id="2158"/>
            <p14:sldId id="2157"/>
            <p14:sldId id="2161"/>
            <p14:sldId id="2162"/>
            <p14:sldId id="2163"/>
            <p14:sldId id="2152"/>
            <p14:sldId id="2153"/>
            <p14:sldId id="2156"/>
            <p14:sldId id="2154"/>
            <p14:sldId id="215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lazier" initials="JAG" lastIdx="6" clrIdx="0"/>
  <p:cmAuthor id="2" name="jaglazier@gmail.com" initials="j" lastIdx="2" clrIdx="1">
    <p:extLst>
      <p:ext uri="{19B8F6BF-5375-455C-9EA6-DF929625EA0E}">
        <p15:presenceInfo xmlns:p15="http://schemas.microsoft.com/office/powerpoint/2012/main" userId="2c5f5f965c56f04d" providerId="Windows Live"/>
      </p:ext>
    </p:extLst>
  </p:cmAuthor>
  <p:cmAuthor id="3" name="Glazier, James Alexander" initials="GJA" lastIdx="1" clrIdx="2">
    <p:extLst>
      <p:ext uri="{19B8F6BF-5375-455C-9EA6-DF929625EA0E}">
        <p15:presenceInfo xmlns:p15="http://schemas.microsoft.com/office/powerpoint/2012/main" userId="Glazier, James Alexand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9900"/>
    <a:srgbClr val="FBE5D6"/>
    <a:srgbClr val="E3F0DB"/>
    <a:srgbClr val="F8E2D3"/>
    <a:srgbClr val="00FF00"/>
    <a:srgbClr val="808000"/>
    <a:srgbClr val="006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2" autoAdjust="0"/>
    <p:restoredTop sz="91362" autoAdjust="0"/>
  </p:normalViewPr>
  <p:slideViewPr>
    <p:cSldViewPr>
      <p:cViewPr varScale="1">
        <p:scale>
          <a:sx n="95" d="100"/>
          <a:sy n="95" d="100"/>
        </p:scale>
        <p:origin x="185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-4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D2428E-EE69-475E-BB11-BFD31B39ABC4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AC502-4B6B-4918-9C85-7501D5206E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43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>
            <a:lvl1pPr>
              <a:defRPr sz="3200" b="1">
                <a:solidFill>
                  <a:srgbClr val="0000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6"/>
            <a:ext cx="8229600" cy="51206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17" descr="Biocomplexity Logo">
            <a:extLst>
              <a:ext uri="{FF2B5EF4-FFF2-40B4-BE49-F238E27FC236}">
                <a16:creationId xmlns="" xmlns:a16="http://schemas.microsoft.com/office/drawing/2014/main" id="{A676441E-7F76-4766-9FE0-9E96FB6D38D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50275" y="6264275"/>
            <a:ext cx="593725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 descr="redblackblockiu">
            <a:extLst>
              <a:ext uri="{FF2B5EF4-FFF2-40B4-BE49-F238E27FC236}">
                <a16:creationId xmlns="" xmlns:a16="http://schemas.microsoft.com/office/drawing/2014/main" id="{FC578328-ABD7-4994-8E84-60F336237B6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6219825"/>
            <a:ext cx="484188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93999-1C14-439A-A3F0-4C076509F4C1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93999-1C14-439A-A3F0-4C076509F4C1}" type="datetimeFigureOut">
              <a:rPr lang="en-US" smtClean="0"/>
              <a:pPr/>
              <a:t>8/6/2020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4D828-AE40-4E33-B3F8-A495C874A3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D2FEABE-3AC6-4358-961E-A4A28E7A6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1750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rgbClr val="0000FF"/>
                </a:solidFill>
              </a:rPr>
              <a:t>CC3D Workshop 3.1: Implementing the Viral Infection Model in CC3D—Part 5: Contact Killing</a:t>
            </a:r>
          </a:p>
        </p:txBody>
      </p:sp>
      <p:sp>
        <p:nvSpPr>
          <p:cNvPr id="9" name="Rectangle 3">
            <a:extLst>
              <a:ext uri="{FF2B5EF4-FFF2-40B4-BE49-F238E27FC236}">
                <a16:creationId xmlns="" xmlns:a16="http://schemas.microsoft.com/office/drawing/2014/main" id="{76BA9F20-E92D-4AC1-8B08-75F38D1A5904}"/>
              </a:ext>
            </a:extLst>
          </p:cNvPr>
          <p:cNvSpPr txBox="1">
            <a:spLocks noChangeArrowheads="1"/>
          </p:cNvSpPr>
          <p:nvPr/>
        </p:nvSpPr>
        <p:spPr>
          <a:xfrm>
            <a:off x="1388594" y="1381299"/>
            <a:ext cx="6400800" cy="163495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r>
              <a:rPr lang="en-US" sz="2000" dirty="0" smtClean="0">
                <a:solidFill>
                  <a:srgbClr val="000099"/>
                </a:solidFill>
              </a:rPr>
              <a:t>T.J. Sego</a:t>
            </a:r>
            <a:endParaRPr lang="en-US" sz="2000" dirty="0">
              <a:solidFill>
                <a:srgbClr val="000099"/>
              </a:solidFill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en-US" sz="2000" dirty="0">
                <a:solidFill>
                  <a:srgbClr val="000099"/>
                </a:solidFill>
              </a:rPr>
              <a:t>Dept. of Intelligent Systems Engineering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sz="2000" dirty="0">
                <a:solidFill>
                  <a:srgbClr val="000099"/>
                </a:solidFill>
              </a:rPr>
              <a:t>and Biocomplexity Institute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sz="2000" dirty="0">
                <a:solidFill>
                  <a:srgbClr val="000099"/>
                </a:solidFill>
              </a:rPr>
              <a:t>Indiana University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sz="2000" dirty="0">
                <a:solidFill>
                  <a:srgbClr val="000099"/>
                </a:solidFill>
              </a:rPr>
              <a:t>Bloomington, IN 47408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sz="2000" b="1" dirty="0">
                <a:solidFill>
                  <a:srgbClr val="000099"/>
                </a:solidFill>
              </a:rPr>
              <a:t>USA</a:t>
            </a:r>
          </a:p>
        </p:txBody>
      </p:sp>
      <p:pic>
        <p:nvPicPr>
          <p:cNvPr id="10" name="Picture 5" descr="IU seal, red on white, large">
            <a:extLst>
              <a:ext uri="{FF2B5EF4-FFF2-40B4-BE49-F238E27FC236}">
                <a16:creationId xmlns="" xmlns:a16="http://schemas.microsoft.com/office/drawing/2014/main" id="{AE523CE1-E615-4543-8A53-A2D42B1D5D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29400" y="1143000"/>
            <a:ext cx="1944688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6" descr="logo">
            <a:extLst>
              <a:ext uri="{FF2B5EF4-FFF2-40B4-BE49-F238E27FC236}">
                <a16:creationId xmlns="" xmlns:a16="http://schemas.microsoft.com/office/drawing/2014/main" id="{2065F247-5963-48D8-AABD-3368EF09DF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0600" y="15240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B9E3F31D-5FC1-4C41-906F-FADD467E8543}"/>
              </a:ext>
            </a:extLst>
          </p:cNvPr>
          <p:cNvSpPr txBox="1"/>
          <p:nvPr/>
        </p:nvSpPr>
        <p:spPr>
          <a:xfrm>
            <a:off x="190500" y="2904174"/>
            <a:ext cx="8763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Screensharing</a:t>
            </a:r>
            <a:r>
              <a:rPr lang="en-US" dirty="0" smtClean="0"/>
              <a:t> </a:t>
            </a:r>
            <a:r>
              <a:rPr lang="en-US" dirty="0"/>
              <a:t>and microphones have been disabled for participants in the main session—they are available in breakout rooms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Please submit questions/concerns/suggestions via zoom chat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User support will be available in zoom breakout rooms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Workshop will be live-streamed, recorded and distributed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Please join </a:t>
            </a:r>
            <a:r>
              <a:rPr lang="en-US" dirty="0"/>
              <a:t>the workshop slack channel at  https://join.slack.com/t/multiscalemod-ags3330/shared_invite/zt-g0up1lz7-z5XGFC73UZk1j3BPeW7RVA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Funding Sources: NIH U24 EB028887, NIH R01 GM122424, NIH R01 GM123032, NIH P41 GM109824, NSF 1720625 and </a:t>
            </a:r>
            <a:r>
              <a:rPr lang="en-US" dirty="0" err="1"/>
              <a:t>nanoHUB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877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Contact Interface Area: Part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for loop, initialize two variables as zero</a:t>
            </a:r>
          </a:p>
          <a:p>
            <a:pPr lvl="1"/>
            <a:r>
              <a:rPr lang="en-US" dirty="0" smtClean="0"/>
              <a:t>cd8_area: total contact area with immune cells</a:t>
            </a:r>
          </a:p>
          <a:p>
            <a:pPr lvl="1"/>
            <a:r>
              <a:rPr lang="en-US" dirty="0" err="1" smtClean="0"/>
              <a:t>srf_area</a:t>
            </a:r>
            <a:r>
              <a:rPr lang="en-US" dirty="0" smtClean="0"/>
              <a:t>: total contact area available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4400" y="5181600"/>
            <a:ext cx="7315200" cy="146304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609600" y="6190488"/>
            <a:ext cx="7620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609600" y="6446520"/>
            <a:ext cx="7620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2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Contact Interface Area: Part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a for loop over the cell’s neighbors</a:t>
            </a:r>
          </a:p>
          <a:p>
            <a:pPr lvl="1"/>
            <a:r>
              <a:rPr lang="en-US" dirty="0" err="1" smtClean="0"/>
              <a:t>self.get_cell_neighbor_data_list</a:t>
            </a:r>
            <a:r>
              <a:rPr lang="en-US" dirty="0" smtClean="0"/>
              <a:t>(cell) returns a tuple: neighbor, </a:t>
            </a:r>
            <a:r>
              <a:rPr lang="en-US" dirty="0" err="1" smtClean="0"/>
              <a:t>common_surface_area</a:t>
            </a:r>
            <a:endParaRPr lang="en-US" dirty="0" smtClean="0"/>
          </a:p>
          <a:p>
            <a:pPr lvl="1"/>
            <a:r>
              <a:rPr lang="en-US" dirty="0" smtClean="0"/>
              <a:t>neighbor: reference to neighbor cell</a:t>
            </a:r>
          </a:p>
          <a:p>
            <a:pPr lvl="1"/>
            <a:r>
              <a:rPr lang="en-US" dirty="0" err="1" smtClean="0"/>
              <a:t>common_surface_area</a:t>
            </a:r>
            <a:r>
              <a:rPr lang="en-US" dirty="0" smtClean="0"/>
              <a:t>: total common surface area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4400" y="5105400"/>
            <a:ext cx="7315200" cy="1699377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609600" y="6601968"/>
            <a:ext cx="7620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3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Contact Interface Area: Part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6"/>
            <a:ext cx="8229600" cy="283464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Check the neighbor and add common surface area accordingly</a:t>
            </a:r>
          </a:p>
          <a:p>
            <a:pPr lvl="1"/>
            <a:r>
              <a:rPr lang="en-US" dirty="0" smtClean="0"/>
              <a:t>Total surface area: neighbor is the medium or an immune cell</a:t>
            </a:r>
          </a:p>
          <a:p>
            <a:pPr lvl="1"/>
            <a:r>
              <a:rPr lang="en-US" dirty="0" smtClean="0"/>
              <a:t>Immune cell area: neighbor is not the medium and is an immune cell</a:t>
            </a:r>
          </a:p>
          <a:p>
            <a:r>
              <a:rPr lang="en-US" dirty="0" smtClean="0"/>
              <a:t>After the neighbor loop, skip to next cell if immune cell area is zero (</a:t>
            </a:r>
            <a:r>
              <a:rPr lang="en-US" i="1" dirty="0" smtClean="0"/>
              <a:t>i.e.</a:t>
            </a:r>
            <a:r>
              <a:rPr lang="en-US" dirty="0" smtClean="0"/>
              <a:t>, no killing rate)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600200" y="3962400"/>
            <a:ext cx="5943600" cy="283464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1219200" y="5358384"/>
            <a:ext cx="7620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1066800" y="6355080"/>
            <a:ext cx="7620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219200" y="5760720"/>
            <a:ext cx="7620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1371600" y="5562600"/>
            <a:ext cx="7620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1371600" y="5943600"/>
            <a:ext cx="7620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69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the Probability of T Cell Killing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6"/>
            <a:ext cx="4967159" cy="170656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Calculate the rate of killing</a:t>
            </a:r>
          </a:p>
          <a:p>
            <a:r>
              <a:rPr lang="en-US" dirty="0" smtClean="0"/>
              <a:t>Calculate the probability of killing</a:t>
            </a:r>
          </a:p>
          <a:p>
            <a:r>
              <a:rPr lang="en-US" dirty="0" smtClean="0"/>
              <a:t>Start an if block to test for killing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4400" y="2438400"/>
            <a:ext cx="7315200" cy="434340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34000" y="1307155"/>
                <a:ext cx="3754810" cy="8264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0000FF"/>
                    </a:solidFill>
                  </a:rPr>
                  <a:t>Spatial Model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kill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cell</m:t>
                              </m:r>
                            </m:e>
                          </m:d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=1−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𝑒𝑖</m:t>
                                  </m:r>
                                  <m: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den>
                              </m:f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  <m:r>
                                        <a:rPr lang="en-US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 </m:t>
                                      </m:r>
                                      <m:r>
                                        <a:rPr lang="en-US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1307155"/>
                <a:ext cx="3754810" cy="826445"/>
              </a:xfrm>
              <a:prstGeom prst="rect">
                <a:avLst/>
              </a:prstGeom>
              <a:blipFill rotWithShape="0">
                <a:blip r:embed="rId3"/>
                <a:stretch>
                  <a:fillRect t="-36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ight Arrow 6"/>
          <p:cNvSpPr/>
          <p:nvPr/>
        </p:nvSpPr>
        <p:spPr>
          <a:xfrm>
            <a:off x="533400" y="5562600"/>
            <a:ext cx="7620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533400" y="5824728"/>
            <a:ext cx="7620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33400" y="6071616"/>
            <a:ext cx="7620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421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Cell Death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if block, implement cell death</a:t>
            </a:r>
          </a:p>
          <a:p>
            <a:pPr lvl="1"/>
            <a:r>
              <a:rPr lang="en-US" dirty="0" smtClean="0"/>
              <a:t>Set cell type to Dead</a:t>
            </a:r>
          </a:p>
          <a:p>
            <a:pPr lvl="1"/>
            <a:r>
              <a:rPr lang="en-US" dirty="0" smtClean="0"/>
              <a:t>Set target volume to zero</a:t>
            </a:r>
          </a:p>
          <a:p>
            <a:pPr lvl="2"/>
            <a:r>
              <a:rPr lang="en-US" dirty="0" smtClean="0"/>
              <a:t>Does nothing currently</a:t>
            </a:r>
          </a:p>
          <a:p>
            <a:pPr lvl="2"/>
            <a:r>
              <a:rPr lang="en-US" dirty="0" smtClean="0"/>
              <a:t>Purely for good practice (</a:t>
            </a:r>
            <a:r>
              <a:rPr lang="en-US" i="1" dirty="0" smtClean="0"/>
              <a:t>e.g.</a:t>
            </a:r>
            <a:r>
              <a:rPr lang="en-US" dirty="0" smtClean="0"/>
              <a:t>, no changes required if we unfreeze cells in the future)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286000" y="4191000"/>
            <a:ext cx="4572000" cy="2551814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1905000" y="5833872"/>
            <a:ext cx="7620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1905000" y="6044184"/>
            <a:ext cx="7620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096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3.1.1: Single T Cell Killing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6"/>
            <a:ext cx="8229600" cy="356616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This completes the last model mechanism!</a:t>
            </a:r>
          </a:p>
          <a:p>
            <a:r>
              <a:rPr lang="en-US" dirty="0" smtClean="0"/>
              <a:t>To see how everything works, </a:t>
            </a:r>
            <a:r>
              <a:rPr lang="en-US" dirty="0"/>
              <a:t>let’s </a:t>
            </a:r>
            <a:r>
              <a:rPr lang="en-US" dirty="0" smtClean="0"/>
              <a:t>observe T Cell killing by </a:t>
            </a:r>
            <a:r>
              <a:rPr lang="en-US" dirty="0"/>
              <a:t>a single immune cell</a:t>
            </a:r>
          </a:p>
          <a:p>
            <a:r>
              <a:rPr lang="en-US" dirty="0" smtClean="0"/>
              <a:t>At </a:t>
            </a:r>
            <a:r>
              <a:rPr lang="en-US" dirty="0"/>
              <a:t>the end of steppable start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add </a:t>
            </a:r>
            <a:r>
              <a:rPr lang="en-US" dirty="0"/>
              <a:t>a single immune cell at the center of the </a:t>
            </a:r>
            <a:r>
              <a:rPr lang="en-US" dirty="0" smtClean="0"/>
              <a:t>domain</a:t>
            </a:r>
          </a:p>
          <a:p>
            <a:pPr lvl="1"/>
            <a:r>
              <a:rPr lang="en-US" dirty="0" smtClean="0"/>
              <a:t>disable viral cell death: </a:t>
            </a:r>
            <a:r>
              <a:rPr lang="en-US" dirty="0" err="1" smtClean="0"/>
              <a:t>self.sbml.ODEModel</a:t>
            </a:r>
            <a:r>
              <a:rPr lang="en-US" dirty="0" smtClean="0"/>
              <a:t>[“d”] = 0</a:t>
            </a:r>
          </a:p>
          <a:p>
            <a:pPr lvl="1"/>
            <a:r>
              <a:rPr lang="en-US" dirty="0" smtClean="0"/>
              <a:t>increase T Cell killing: </a:t>
            </a:r>
            <a:r>
              <a:rPr lang="en-US" dirty="0" err="1" smtClean="0"/>
              <a:t>self.sbml.ODEModel</a:t>
            </a:r>
            <a:r>
              <a:rPr lang="en-US" dirty="0" smtClean="0"/>
              <a:t>[“dei2”] *= 1E6</a:t>
            </a:r>
          </a:p>
          <a:p>
            <a:pPr lvl="1"/>
            <a:r>
              <a:rPr lang="en-US" dirty="0" smtClean="0"/>
              <a:t>disable T Cell outflow: </a:t>
            </a:r>
            <a:r>
              <a:rPr lang="en-US" dirty="0" err="1" smtClean="0"/>
              <a:t>self.sbml.ODEModel</a:t>
            </a:r>
            <a:r>
              <a:rPr lang="en-US" dirty="0" smtClean="0"/>
              <a:t>[“</a:t>
            </a:r>
            <a:r>
              <a:rPr lang="en-US" dirty="0" err="1" smtClean="0"/>
              <a:t>dE</a:t>
            </a:r>
            <a:r>
              <a:rPr lang="en-US" dirty="0" smtClean="0"/>
              <a:t>”] = 0</a:t>
            </a:r>
          </a:p>
          <a:p>
            <a:r>
              <a:rPr lang="en-US" dirty="0" smtClean="0"/>
              <a:t>In model inputs</a:t>
            </a:r>
          </a:p>
          <a:p>
            <a:pPr lvl="1"/>
            <a:r>
              <a:rPr lang="en-US" dirty="0" smtClean="0"/>
              <a:t>increase chemotaxis: </a:t>
            </a:r>
            <a:r>
              <a:rPr lang="en-US" dirty="0" err="1" smtClean="0"/>
              <a:t>lambda_chemotaxis</a:t>
            </a:r>
            <a:r>
              <a:rPr lang="en-US" dirty="0" smtClean="0"/>
              <a:t> = 1E6</a:t>
            </a:r>
          </a:p>
          <a:p>
            <a:r>
              <a:rPr lang="en-US" dirty="0" smtClean="0"/>
              <a:t>Run it! </a:t>
            </a:r>
          </a:p>
          <a:p>
            <a:r>
              <a:rPr lang="en-US" dirty="0" smtClean="0"/>
              <a:t>What are the mechanisms of killing one cell to killing another?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7535" b="54"/>
          <a:stretch/>
        </p:blipFill>
        <p:spPr>
          <a:xfrm>
            <a:off x="533400" y="4724396"/>
            <a:ext cx="7955280" cy="20487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08520" y="3192622"/>
            <a:ext cx="1828800" cy="1005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2726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Mechanisms of T Cell Killing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Beginning with a T Cell killing an infected cell</a:t>
            </a:r>
          </a:p>
          <a:p>
            <a:pPr lvl="1"/>
            <a:r>
              <a:rPr lang="en-US" dirty="0" smtClean="0"/>
              <a:t>Once an infected cell dies, release of cytokine by the infected cell stops</a:t>
            </a:r>
          </a:p>
          <a:p>
            <a:pPr lvl="1"/>
            <a:r>
              <a:rPr lang="en-US" dirty="0" smtClean="0"/>
              <a:t>Diffusion, decay, and release by nearby infected cells generates a new cytokine gradient</a:t>
            </a:r>
          </a:p>
          <a:p>
            <a:pPr lvl="1"/>
            <a:r>
              <a:rPr lang="en-US" dirty="0" smtClean="0"/>
              <a:t>T Cell chemotaxes along the new gradient to another infected cell</a:t>
            </a:r>
          </a:p>
          <a:p>
            <a:pPr lvl="1"/>
            <a:r>
              <a:rPr lang="en-US" dirty="0" smtClean="0"/>
              <a:t>Repeat.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2813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Cleanup: Remove Single Cell 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Let’s finish this and set up to compare the spatial model with the ODE model</a:t>
            </a:r>
          </a:p>
          <a:p>
            <a:r>
              <a:rPr lang="en-US" dirty="0"/>
              <a:t>At the end of steppable start()</a:t>
            </a:r>
          </a:p>
          <a:p>
            <a:pPr lvl="1"/>
            <a:r>
              <a:rPr lang="en-US" dirty="0" smtClean="0"/>
              <a:t>remove code for single cell creation</a:t>
            </a:r>
            <a:endParaRPr lang="en-US" dirty="0"/>
          </a:p>
          <a:p>
            <a:r>
              <a:rPr lang="en-US" dirty="0"/>
              <a:t>In model inputs</a:t>
            </a:r>
          </a:p>
          <a:p>
            <a:pPr lvl="1"/>
            <a:r>
              <a:rPr lang="en-US" dirty="0" smtClean="0"/>
              <a:t>reset </a:t>
            </a:r>
            <a:r>
              <a:rPr lang="en-US" dirty="0"/>
              <a:t>chemotaxis: </a:t>
            </a:r>
            <a:r>
              <a:rPr lang="en-US" dirty="0" err="1"/>
              <a:t>lambda_chemotaxis</a:t>
            </a:r>
            <a:r>
              <a:rPr lang="en-US" dirty="0"/>
              <a:t> = 1E6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39000" y="5227320"/>
            <a:ext cx="1828800" cy="71120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76200" y="4497659"/>
            <a:ext cx="7086600" cy="2207941"/>
            <a:chOff x="228600" y="4445175"/>
            <a:chExt cx="7086600" cy="220794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1828800" y="4445175"/>
              <a:ext cx="5486400" cy="2207941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228600" y="4973904"/>
              <a:ext cx="8750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Delete!</a:t>
              </a:r>
              <a:endParaRPr lang="en-US" dirty="0"/>
            </a:p>
          </p:txBody>
        </p:sp>
        <p:cxnSp>
          <p:nvCxnSpPr>
            <p:cNvPr id="7" name="Elbow Connector 6"/>
            <p:cNvCxnSpPr>
              <a:stCxn id="6" idx="3"/>
              <a:endCxn id="4" idx="1"/>
            </p:cNvCxnSpPr>
            <p:nvPr/>
          </p:nvCxnSpPr>
          <p:spPr>
            <a:xfrm>
              <a:off x="1103648" y="5158570"/>
              <a:ext cx="725152" cy="390576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064149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T Cell Killing to Death Mechanism 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6"/>
            <a:ext cx="8229600" cy="3269530"/>
          </a:xfrm>
        </p:spPr>
        <p:txBody>
          <a:bodyPr>
            <a:normAutofit/>
          </a:bodyPr>
          <a:lstStyle/>
          <a:p>
            <a:r>
              <a:rPr lang="en-US" dirty="0" smtClean="0"/>
              <a:t>Let’s add T Cell killing to death tracking</a:t>
            </a:r>
          </a:p>
          <a:p>
            <a:r>
              <a:rPr lang="en-US" dirty="0" smtClean="0"/>
              <a:t>In steppable step(), increment dictionary value when T Cell killing occurs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2296863" y="3879202"/>
            <a:ext cx="4550275" cy="2644470"/>
            <a:chOff x="4198619" y="3879202"/>
            <a:chExt cx="4550275" cy="264447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198619" y="4248534"/>
              <a:ext cx="4550275" cy="2275138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4198619" y="3879202"/>
              <a:ext cx="7246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step()</a:t>
              </a:r>
              <a:endParaRPr lang="en-US" dirty="0"/>
            </a:p>
          </p:txBody>
        </p:sp>
      </p:grpSp>
      <p:sp>
        <p:nvSpPr>
          <p:cNvPr id="8" name="Right Arrow 7"/>
          <p:cNvSpPr/>
          <p:nvPr/>
        </p:nvSpPr>
        <p:spPr>
          <a:xfrm>
            <a:off x="2133600" y="6172200"/>
            <a:ext cx="7620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9181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T Cell Killing to Death Mechanism Plot Window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update the death mechanism plot window</a:t>
            </a:r>
          </a:p>
          <a:p>
            <a:r>
              <a:rPr lang="en-US" dirty="0" smtClean="0"/>
              <a:t>In steppable start(), and a plot “Contact” to the death mechanism window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4400" y="4724400"/>
            <a:ext cx="7315200" cy="1506071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152400" y="5321808"/>
            <a:ext cx="7620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265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Neighbor tracking</a:t>
            </a:r>
          </a:p>
          <a:p>
            <a:r>
              <a:rPr lang="en-US" dirty="0" smtClean="0"/>
              <a:t>Contact surface tracking</a:t>
            </a:r>
          </a:p>
          <a:p>
            <a:r>
              <a:rPr lang="en-US" dirty="0" smtClean="0"/>
              <a:t>Contact interaction modeling</a:t>
            </a:r>
          </a:p>
          <a:p>
            <a:r>
              <a:rPr lang="en-US" dirty="0" smtClean="0"/>
              <a:t>Exercises</a:t>
            </a:r>
          </a:p>
          <a:p>
            <a:pPr lvl="1"/>
            <a:r>
              <a:rPr lang="en-US" dirty="0" smtClean="0"/>
              <a:t>Single cell contact-killing</a:t>
            </a:r>
          </a:p>
          <a:p>
            <a:pPr lvl="1"/>
            <a:r>
              <a:rPr lang="en-US" dirty="0" smtClean="0"/>
              <a:t>Full model and ODE comparison</a:t>
            </a:r>
          </a:p>
          <a:p>
            <a:pPr lvl="1"/>
            <a:r>
              <a:rPr lang="en-US" dirty="0" smtClean="0"/>
              <a:t>Effects of preferential attachment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1196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 Death Mechanism Plotting with </a:t>
            </a:r>
            <a:r>
              <a:rPr lang="en-US" dirty="0"/>
              <a:t>T Cell Killing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the end of the T Cell killing algorithm, add loading data points for contact killing in the death mechanism window</a:t>
            </a:r>
          </a:p>
          <a:p>
            <a:r>
              <a:rPr lang="en-US" dirty="0" smtClean="0"/>
              <a:t>For clean plots, only add data when nonzero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1520" y="3886201"/>
            <a:ext cx="7772400" cy="2761245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>
            <a:off x="76200" y="5742432"/>
            <a:ext cx="7620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28600" y="5965109"/>
            <a:ext cx="7620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2821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3.1.2: Full Model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u="sng" dirty="0" smtClean="0"/>
              <a:t>This model is DONE</a:t>
            </a:r>
            <a:r>
              <a:rPr lang="en-US" dirty="0" smtClean="0"/>
              <a:t>! </a:t>
            </a:r>
          </a:p>
          <a:p>
            <a:pPr marL="0" indent="0" algn="ctr">
              <a:buNone/>
            </a:pPr>
            <a:r>
              <a:rPr lang="en-US" dirty="0">
                <a:sym typeface="Wingdings" panose="05000000000000000000" pitchFamily="2" charset="2"/>
              </a:rPr>
              <a:t> </a:t>
            </a:r>
            <a:r>
              <a:rPr lang="en-US" dirty="0" smtClean="0"/>
              <a:t>Congrats 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</a:p>
          <a:p>
            <a:pPr marL="0" indent="0" algn="ctr">
              <a:buNone/>
            </a:pPr>
            <a:endParaRPr lang="en-US" dirty="0" smtClean="0"/>
          </a:p>
          <a:p>
            <a:r>
              <a:rPr lang="en-US" dirty="0" smtClean="0"/>
              <a:t>Let’s see how it compares to the ODEs. </a:t>
            </a:r>
          </a:p>
          <a:p>
            <a:r>
              <a:rPr lang="en-US" dirty="0" smtClean="0"/>
              <a:t>Run the simulation. </a:t>
            </a:r>
          </a:p>
          <a:p>
            <a:r>
              <a:rPr lang="en-US" dirty="0" smtClean="0"/>
              <a:t>In the data plotting windows, how do the spatial model results (dots) compare to the ODE model results (lines)?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736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 3.1.3: Effects of Preferential Attachment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Interesting instability: preferential attachment of immune cells to infected and virus-releasing cells</a:t>
            </a:r>
          </a:p>
          <a:p>
            <a:pPr lvl="1"/>
            <a:r>
              <a:rPr lang="en-US" dirty="0" smtClean="0"/>
              <a:t>When an infected cell dies, suddenly immune cell adhesion is low</a:t>
            </a:r>
          </a:p>
          <a:p>
            <a:pPr lvl="1"/>
            <a:r>
              <a:rPr lang="en-US" dirty="0" smtClean="0"/>
              <a:t>Nearby cells should be infected (diffusive spread of virus), where immune cell adhesion is high</a:t>
            </a:r>
          </a:p>
          <a:p>
            <a:r>
              <a:rPr lang="en-US" dirty="0" smtClean="0"/>
              <a:t>In GlazierModel.xml</a:t>
            </a:r>
          </a:p>
          <a:p>
            <a:pPr lvl="1"/>
            <a:r>
              <a:rPr lang="en-US" dirty="0" smtClean="0"/>
              <a:t>set Infected — CD8Local contact coefficient to 5</a:t>
            </a:r>
          </a:p>
          <a:p>
            <a:pPr lvl="1"/>
            <a:r>
              <a:rPr lang="en-US" dirty="0"/>
              <a:t>set </a:t>
            </a:r>
            <a:r>
              <a:rPr lang="en-US" dirty="0" err="1" smtClean="0"/>
              <a:t>VirusReleasing</a:t>
            </a:r>
            <a:r>
              <a:rPr lang="en-US" dirty="0" smtClean="0"/>
              <a:t> — CD8Local </a:t>
            </a:r>
            <a:r>
              <a:rPr lang="en-US" dirty="0"/>
              <a:t>contact coefficient to 5</a:t>
            </a:r>
            <a:endParaRPr lang="en-US" dirty="0" smtClean="0"/>
          </a:p>
          <a:p>
            <a:pPr lvl="1"/>
            <a:r>
              <a:rPr lang="en-US" dirty="0" smtClean="0"/>
              <a:t>set every other contact coefficient to 20</a:t>
            </a:r>
          </a:p>
          <a:p>
            <a:r>
              <a:rPr lang="en-US" dirty="0" smtClean="0"/>
              <a:t>Does preferential attachment affect the curves? </a:t>
            </a:r>
          </a:p>
          <a:p>
            <a:r>
              <a:rPr lang="en-US" dirty="0" smtClean="0"/>
              <a:t>If so, how, and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852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 we Begin…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this module, you can begin from Module_2.4.Version4</a:t>
            </a:r>
          </a:p>
        </p:txBody>
      </p:sp>
    </p:spTree>
    <p:extLst>
      <p:ext uri="{BB962C8B-B14F-4D97-AF65-F5344CB8AC3E}">
        <p14:creationId xmlns:p14="http://schemas.microsoft.com/office/powerpoint/2010/main" val="4052459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Model…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Up to this point, we have </a:t>
            </a:r>
          </a:p>
          <a:p>
            <a:pPr lvl="1"/>
            <a:r>
              <a:rPr lang="en-US" dirty="0"/>
              <a:t>An epithelial sheet</a:t>
            </a:r>
          </a:p>
          <a:p>
            <a:pPr lvl="1"/>
            <a:r>
              <a:rPr lang="en-US" dirty="0"/>
              <a:t>Viral life cycle</a:t>
            </a:r>
          </a:p>
          <a:p>
            <a:pPr lvl="1"/>
            <a:r>
              <a:rPr lang="en-US" dirty="0"/>
              <a:t>Inflammatory signaling</a:t>
            </a:r>
          </a:p>
          <a:p>
            <a:pPr lvl="1"/>
            <a:r>
              <a:rPr lang="en-US" dirty="0"/>
              <a:t>Immune cell recruitment</a:t>
            </a:r>
          </a:p>
          <a:p>
            <a:pPr lvl="1"/>
            <a:r>
              <a:rPr lang="en-US" dirty="0"/>
              <a:t>Motile immune cells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5334000" y="1084833"/>
                <a:ext cx="3750835" cy="46883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en-US" sz="16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𝑑𝑇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=−</m:t>
                              </m:r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𝑇𝑉</m:t>
                              </m:r>
                            </m:e>
                            <m:e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sz="1600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𝛽</m:t>
                              </m:r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𝑇𝑉</m:t>
                              </m:r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16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sz="1600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16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16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𝑑𝐷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16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𝑑𝑉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sz="16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𝑐𝑉</m:t>
                              </m:r>
                            </m:e>
                            <m:e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𝑑𝐶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sz="1600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  <m:r>
                                    <a:rPr lang="en-US" sz="16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𝐼</m:t>
                                      </m:r>
                                    </m:e>
                                    <m:sub>
                                      <m:r>
                                        <a:rPr lang="en-US" sz="1600" i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</m:d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sz="160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e>
                              <m:r>
                                <a:rPr lang="en-US" sz="160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𝐶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𝑐𝑙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b>
                              </m:sSub>
                            </m:e>
                            <m:e>
                              <m:r>
                                <a:rPr lang="en-US" sz="160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𝑑𝐸</m:t>
                                  </m:r>
                                </m:num>
                                <m:den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b>
                              </m:sSub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sub>
                              </m:sSub>
                              <m:r>
                                <a:rPr lang="en-US" sz="16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e>
                              <m:r>
                                <a:rPr lang="en-US" sz="1600" i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&amp;</m:t>
                              </m:r>
                              <m:f>
                                <m:f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𝑑𝑡</m:t>
                                  </m:r>
                                </m:den>
                              </m:f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𝑒𝑙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b>
                              </m:sSub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𝑒𝑙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𝑒𝑙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𝐾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𝑒𝑙</m:t>
                                      </m:r>
                                    </m:sub>
                                  </m:sSub>
                                  <m:r>
                                    <a:rPr lang="en-US" sz="1600" i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e>
                                    <m:sub>
                                      <m:r>
                                        <a:rPr lang="en-US" sz="1600" i="1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𝐿</m:t>
                                      </m:r>
                                    </m:sub>
                                  </m:sSub>
                                </m:den>
                              </m:f>
                              <m:r>
                                <a:rPr lang="en-US" sz="1600" i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sz="1600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𝐿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</m:oMath>
                  </m:oMathPara>
                </a14:m>
                <a:endParaRPr lang="en-US" sz="1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1084833"/>
                <a:ext cx="3750835" cy="468833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37291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Contact Killing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6"/>
            <a:ext cx="4800600" cy="512064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Infected cells present pathogen-specific antigen</a:t>
            </a:r>
          </a:p>
          <a:p>
            <a:r>
              <a:rPr lang="en-US" dirty="0" smtClean="0"/>
              <a:t>Cytotoxic T Cells are programmed to recognized the pathogen-specific antigen</a:t>
            </a:r>
          </a:p>
          <a:p>
            <a:r>
              <a:rPr lang="en-US" dirty="0" smtClean="0"/>
              <a:t>Cytotoxic T Cells attach to antigen-presenting infected cells and induce apoptosis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5334000" y="1956669"/>
            <a:ext cx="3657600" cy="3585374"/>
            <a:chOff x="4664947" y="1981200"/>
            <a:chExt cx="3657600" cy="358537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 rotWithShape="1"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664947" y="1981200"/>
              <a:ext cx="3657600" cy="3354542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4677506" y="5335742"/>
              <a:ext cx="3632483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900" dirty="0" smtClean="0"/>
                <a:t>St. John, Nat. Rev., 2019</a:t>
              </a:r>
              <a:endParaRPr lang="en-US" sz="900" dirty="0"/>
            </a:p>
          </p:txBody>
        </p:sp>
      </p:grpSp>
    </p:spTree>
    <p:extLst>
      <p:ext uri="{BB962C8B-B14F-4D97-AF65-F5344CB8AC3E}">
        <p14:creationId xmlns:p14="http://schemas.microsoft.com/office/powerpoint/2010/main" val="10195349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Components to Implement in this Module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6"/>
            <a:ext cx="4496550" cy="5120640"/>
          </a:xfrm>
        </p:spPr>
        <p:txBody>
          <a:bodyPr anchor="ctr"/>
          <a:lstStyle/>
          <a:p>
            <a:r>
              <a:rPr lang="en-US" dirty="0" smtClean="0"/>
              <a:t>Contact-mediated killing!</a:t>
            </a:r>
            <a:endParaRPr lang="en-US" dirty="0"/>
          </a:p>
        </p:txBody>
      </p:sp>
      <p:grpSp>
        <p:nvGrpSpPr>
          <p:cNvPr id="25" name="Group 24"/>
          <p:cNvGrpSpPr/>
          <p:nvPr/>
        </p:nvGrpSpPr>
        <p:grpSpPr>
          <a:xfrm>
            <a:off x="3105945" y="990600"/>
            <a:ext cx="6038055" cy="5455596"/>
            <a:chOff x="629070" y="701202"/>
            <a:chExt cx="6038055" cy="545559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Rectangle 3"/>
                <p:cNvSpPr/>
                <p:nvPr/>
              </p:nvSpPr>
              <p:spPr>
                <a:xfrm>
                  <a:off x="2476875" y="701202"/>
                  <a:ext cx="4190250" cy="545559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{"/>
                            <m:endChr m:val=""/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r>
                                  <a:rPr lang="en-US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&amp;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𝑑𝑇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en-US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𝑇𝑉</m:t>
                                </m:r>
                              </m:e>
                              <m:e>
                                <m:r>
                                  <a:rPr lang="en-US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&amp;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𝐼</m:t>
                                        </m:r>
                                      </m:e>
                                      <m:sub>
                                        <m:r>
                                          <a:rPr lang="en-US" i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en-US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𝑇𝑉</m:t>
                                </m:r>
                                <m:r>
                                  <a:rPr lang="en-US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&amp;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𝐼</m:t>
                                        </m:r>
                                      </m:e>
                                      <m:sub>
                                        <m:r>
                                          <a:rPr lang="en-US" i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en-US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r>
                                      <a:rPr lang="en-US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f>
                                      <m:fPr>
                                        <m:ctrlPr>
                                          <a:rPr lang="en-US" i="1" smtClean="0">
                                            <a:solidFill>
                                              <a:srgbClr val="0000FF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𝑑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𝑒𝑖</m:t>
                                            </m:r>
                                            <m:r>
                                              <a:rPr lang="en-US" i="1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𝑒𝑖</m:t>
                                            </m:r>
                                            <m:r>
                                              <a:rPr lang="en-US" i="1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  <m:r>
                                          <a:rPr lang="en-US" i="1">
                                            <a:solidFill>
                                              <a:srgbClr val="0000FF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𝐸</m:t>
                                        </m:r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𝑒𝑖</m:t>
                                            </m:r>
                                            <m:r>
                                              <a:rPr lang="en-US" i="1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  <m:r>
                                          <a:rPr lang="en-US" i="1">
                                            <a:solidFill>
                                              <a:srgbClr val="0000FF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𝐼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  <m:r>
                                          <a:rPr lang="en-US" i="1">
                                            <a:solidFill>
                                              <a:srgbClr val="0000FF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i="1">
                                            <a:solidFill>
                                              <a:srgbClr val="0000FF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𝐸</m:t>
                                        </m:r>
                                      </m:den>
                                    </m:f>
                                  </m:e>
                                </m:d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&amp;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𝑑𝐷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en-US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d>
                                  <m:dPr>
                                    <m:ctrlP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r>
                                      <a:rPr lang="en-US" i="1" smtClean="0">
                                        <a:solidFill>
                                          <a:srgbClr val="0000FF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f>
                                      <m:fPr>
                                        <m:ctrlPr>
                                          <a:rPr lang="en-US" i="1" smtClean="0">
                                            <a:solidFill>
                                              <a:srgbClr val="0000FF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𝑑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𝑒𝑖</m:t>
                                            </m:r>
                                            <m:r>
                                              <a:rPr lang="en-US" i="1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𝑒𝑖</m:t>
                                            </m:r>
                                            <m:r>
                                              <a:rPr lang="en-US" i="1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  <m:r>
                                          <a:rPr lang="en-US" i="1">
                                            <a:solidFill>
                                              <a:srgbClr val="0000FF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𝐸</m:t>
                                        </m:r>
                                      </m:num>
                                      <m:den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𝑒𝑖</m:t>
                                            </m:r>
                                            <m:r>
                                              <a:rPr lang="en-US" i="1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  <m:r>
                                          <a:rPr lang="en-US" i="1">
                                            <a:solidFill>
                                              <a:srgbClr val="0000FF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𝐼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solidFill>
                                                  <a:srgbClr val="0000FF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  <m:r>
                                          <a:rPr lang="en-US" i="1">
                                            <a:solidFill>
                                              <a:srgbClr val="0000FF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i="1">
                                            <a:solidFill>
                                              <a:srgbClr val="0000FF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𝐸</m:t>
                                        </m:r>
                                      </m:den>
                                    </m:f>
                                  </m:e>
                                </m:d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&amp;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𝑑𝑉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en-US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𝐼</m:t>
                                    </m:r>
                                  </m:e>
                                  <m:sub>
                                    <m:r>
                                      <a:rPr lang="en-US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𝑐𝑉</m:t>
                                </m:r>
                              </m:e>
                              <m:e>
                                <m:r>
                                  <a:rPr lang="en-US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&amp;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𝑑𝐶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en-US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𝐼</m:t>
                                        </m:r>
                                      </m:e>
                                      <m:sub>
                                        <m:r>
                                          <a:rPr lang="en-US" i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  <m:r>
                                      <a:rPr lang="en-US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𝐼</m:t>
                                        </m:r>
                                      </m:e>
                                      <m:sub>
                                        <m:r>
                                          <a:rPr lang="en-US" i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US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</m:sSub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r>
                                  <a:rPr lang="en-US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</m:sSub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</m:e>
                              <m:e>
                                <m:r>
                                  <a:rPr lang="en-US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&amp;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𝐶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en-US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sub>
                                </m:sSub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𝐶</m:t>
                                </m:r>
                                <m:r>
                                  <a:rPr lang="en-US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𝑐𝑙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&amp;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𝑑𝐸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en-US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sub>
                                </m:sSub>
                                <m:r>
                                  <a:rPr lang="en-US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sub>
                                </m:sSub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𝐸</m:t>
                                </m:r>
                              </m:e>
                              <m:e>
                                <m:r>
                                  <a:rPr lang="en-US" i="0" smtClean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&amp;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𝐸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en-US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𝑒𝑙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sub>
                                </m:sSub>
                                <m:r>
                                  <a:rPr lang="en-US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𝑒𝑙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sub>
                                </m:sSub>
                                <m:f>
                                  <m:fPr>
                                    <m:ctrlP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𝐾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𝑒𝑙</m:t>
                                        </m:r>
                                      </m:sub>
                                    </m:sSub>
                                  </m:num>
                                  <m:den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𝐾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𝑒𝑙</m:t>
                                        </m:r>
                                      </m:sub>
                                    </m:sSub>
                                    <m:r>
                                      <a:rPr lang="en-US" i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𝐸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𝐿</m:t>
                                        </m:r>
                                      </m:sub>
                                    </m:sSub>
                                  </m:den>
                                </m:f>
                                <m:r>
                                  <a:rPr lang="en-US" i="0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𝐸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sub>
                                </m:sSub>
                              </m:e>
                            </m:eqArr>
                          </m:e>
                        </m:d>
                      </m:oMath>
                    </m:oMathPara>
                  </a14:m>
                  <a:endParaRPr lang="en-US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" name="Rectangle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476875" y="701202"/>
                  <a:ext cx="4190250" cy="5455596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TextBox 4"/>
            <p:cNvSpPr txBox="1"/>
            <p:nvPr/>
          </p:nvSpPr>
          <p:spPr>
            <a:xfrm>
              <a:off x="4763057" y="990600"/>
              <a:ext cx="16516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Cytotoxic killing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08130" y="4804567"/>
              <a:ext cx="19588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Local immune cells</a:t>
              </a:r>
              <a:endParaRPr lang="en-US" dirty="0"/>
            </a:p>
          </p:txBody>
        </p:sp>
        <p:cxnSp>
          <p:nvCxnSpPr>
            <p:cNvPr id="13" name="Elbow Connector 12"/>
            <p:cNvCxnSpPr>
              <a:stCxn id="5" idx="2"/>
            </p:cNvCxnSpPr>
            <p:nvPr/>
          </p:nvCxnSpPr>
          <p:spPr>
            <a:xfrm rot="5400000">
              <a:off x="5173539" y="1393913"/>
              <a:ext cx="449302" cy="381341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629070" y="1992868"/>
              <a:ext cx="20379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Virus-releasing cells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293256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</a:t>
            </a:r>
            <a:r>
              <a:rPr lang="en-US" dirty="0" err="1" smtClean="0"/>
              <a:t>NeighborTracker</a:t>
            </a:r>
            <a:r>
              <a:rPr lang="en-US" dirty="0" smtClean="0"/>
              <a:t> Plugin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calculate contact interactions, we need to easily access cell neighbors: </a:t>
            </a:r>
            <a:r>
              <a:rPr lang="en-US" dirty="0" err="1" smtClean="0"/>
              <a:t>NeighborTracker</a:t>
            </a:r>
            <a:endParaRPr lang="en-US" dirty="0" smtClean="0"/>
          </a:p>
          <a:p>
            <a:r>
              <a:rPr lang="en-US" dirty="0" smtClean="0"/>
              <a:t>In GlazierModel.xml</a:t>
            </a:r>
          </a:p>
          <a:p>
            <a:pPr lvl="1"/>
            <a:r>
              <a:rPr lang="en-US" dirty="0" smtClean="0"/>
              <a:t>Add &lt;Plugin Name=“</a:t>
            </a:r>
            <a:r>
              <a:rPr lang="en-US" dirty="0" err="1" smtClean="0"/>
              <a:t>NeighborTracker</a:t>
            </a:r>
            <a:r>
              <a:rPr lang="en-US" dirty="0" smtClean="0"/>
              <a:t>”/&gt;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28800" y="5029200"/>
            <a:ext cx="5486400" cy="1669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5351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Virus-releasing cells are killed proportionally to ratio of their contact area with immune cells to their total available contact area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For each virus-releasing cell</a:t>
            </a:r>
          </a:p>
          <a:p>
            <a:pPr lvl="1"/>
            <a:r>
              <a:rPr lang="en-US" dirty="0" smtClean="0"/>
              <a:t>Calculate the cell’s contact area with immune cells</a:t>
            </a:r>
          </a:p>
          <a:p>
            <a:pPr lvl="1"/>
            <a:r>
              <a:rPr lang="en-US" dirty="0" smtClean="0"/>
              <a:t>Calculate the cell’s available contact area (</a:t>
            </a:r>
            <a:r>
              <a:rPr lang="en-US" i="1" dirty="0" smtClean="0"/>
              <a:t>i.e.</a:t>
            </a:r>
            <a:r>
              <a:rPr lang="en-US" dirty="0" smtClean="0"/>
              <a:t>, not with other epithelial cell types)</a:t>
            </a:r>
          </a:p>
          <a:p>
            <a:pPr lvl="1"/>
            <a:r>
              <a:rPr lang="en-US" dirty="0" smtClean="0"/>
              <a:t>Calculate the rate of contact killing</a:t>
            </a:r>
          </a:p>
          <a:p>
            <a:pPr lvl="1"/>
            <a:r>
              <a:rPr lang="en-US" dirty="0" smtClean="0"/>
              <a:t>Test for immune cell killing</a:t>
            </a:r>
          </a:p>
          <a:p>
            <a:pPr lvl="1"/>
            <a:r>
              <a:rPr lang="en-US" dirty="0" smtClean="0"/>
              <a:t>Implement occurrences of immune cell killing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19200" y="2286000"/>
                <a:ext cx="3027624" cy="99168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0000FF"/>
                    </a:solidFill>
                  </a:rPr>
                  <a:t>ODE Model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𝑑𝐷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 smtClean="0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𝑒𝑖</m:t>
                                  </m:r>
                                  <m: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𝑒𝑖</m:t>
                                  </m:r>
                                  <m: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num>
                            <m:den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𝑒𝑖</m:t>
                                  </m:r>
                                  <m: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i="1">
                                  <a:solidFill>
                                    <a:srgbClr val="0000FF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den>
                          </m:f>
                        </m:e>
                      </m:d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𝐼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2286000"/>
                <a:ext cx="3027624" cy="991682"/>
              </a:xfrm>
              <a:prstGeom prst="rect">
                <a:avLst/>
              </a:prstGeom>
              <a:blipFill rotWithShape="0">
                <a:blip r:embed="rId2"/>
                <a:stretch>
                  <a:fillRect t="-30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360813" y="2286000"/>
                <a:ext cx="3754810" cy="82644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b="1" dirty="0" smtClean="0">
                    <a:solidFill>
                      <a:srgbClr val="0000FF"/>
                    </a:solidFill>
                  </a:rPr>
                  <a:t>Spatial Model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kill</m:t>
                              </m:r>
                              <m: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cell</m:t>
                              </m:r>
                            </m:e>
                          </m:d>
                        </m:e>
                      </m:func>
                      <m:r>
                        <a:rPr lang="en-US" i="1">
                          <a:latin typeface="Cambria Math" panose="02040503050406030204" pitchFamily="18" charset="0"/>
                        </a:rPr>
                        <m:t>=1−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𝑒𝑖</m:t>
                                  </m:r>
                                  <m: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i="1" smtClean="0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  <m:t>𝜂</m:t>
                                  </m:r>
                                </m:den>
                              </m:f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rgbClr val="0000FF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𝜎</m:t>
                                      </m:r>
                                      <m:r>
                                        <a:rPr lang="en-US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, </m:t>
                                      </m:r>
                                      <m:r>
                                        <a:rPr lang="en-US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sub>
                                  </m:sSub>
                                </m:num>
                                <m:den>
                                  <m:sSub>
                                    <m:sSubPr>
                                      <m:ctrlPr>
                                        <a:rPr lang="en-US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solidFill>
                                            <a:srgbClr val="0000FF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𝐸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∆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0813" y="2286000"/>
                <a:ext cx="3754810" cy="826445"/>
              </a:xfrm>
              <a:prstGeom prst="rect">
                <a:avLst/>
              </a:prstGeom>
              <a:blipFill rotWithShape="0">
                <a:blip r:embed="rId3"/>
                <a:stretch>
                  <a:fillRect t="-36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>
            <a:off x="6812280" y="2590800"/>
            <a:ext cx="914400" cy="3810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7269480" y="2971800"/>
            <a:ext cx="1709354" cy="521732"/>
            <a:chOff x="7269480" y="2971800"/>
            <a:chExt cx="1709354" cy="521732"/>
          </a:xfrm>
        </p:grpSpPr>
        <p:sp>
          <p:nvSpPr>
            <p:cNvPr id="8" name="TextBox 7"/>
            <p:cNvSpPr txBox="1"/>
            <p:nvPr/>
          </p:nvSpPr>
          <p:spPr>
            <a:xfrm>
              <a:off x="7620000" y="3124200"/>
              <a:ext cx="13588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From scaling</a:t>
              </a:r>
              <a:endParaRPr lang="en-US" dirty="0"/>
            </a:p>
          </p:txBody>
        </p:sp>
        <p:cxnSp>
          <p:nvCxnSpPr>
            <p:cNvPr id="10" name="Elbow Connector 9"/>
            <p:cNvCxnSpPr>
              <a:stCxn id="8" idx="1"/>
              <a:endCxn id="7" idx="2"/>
            </p:cNvCxnSpPr>
            <p:nvPr/>
          </p:nvCxnSpPr>
          <p:spPr>
            <a:xfrm rot="10800000">
              <a:off x="7269480" y="2971800"/>
              <a:ext cx="350520" cy="337066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/>
          <p:nvPr/>
        </p:nvSpPr>
        <p:spPr>
          <a:xfrm>
            <a:off x="7086600" y="2606040"/>
            <a:ext cx="914400" cy="3810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7543801" y="2145268"/>
            <a:ext cx="1447799" cy="460772"/>
            <a:chOff x="7543801" y="2145268"/>
            <a:chExt cx="1447799" cy="460772"/>
          </a:xfrm>
        </p:grpSpPr>
        <p:sp>
          <p:nvSpPr>
            <p:cNvPr id="14" name="TextBox 13"/>
            <p:cNvSpPr txBox="1"/>
            <p:nvPr/>
          </p:nvSpPr>
          <p:spPr>
            <a:xfrm>
              <a:off x="7882257" y="2145268"/>
              <a:ext cx="110934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Area ratio</a:t>
              </a:r>
              <a:endParaRPr lang="en-US" dirty="0"/>
            </a:p>
          </p:txBody>
        </p:sp>
        <p:cxnSp>
          <p:nvCxnSpPr>
            <p:cNvPr id="16" name="Elbow Connector 15"/>
            <p:cNvCxnSpPr>
              <a:stCxn id="14" idx="1"/>
              <a:endCxn id="15" idx="0"/>
            </p:cNvCxnSpPr>
            <p:nvPr/>
          </p:nvCxnSpPr>
          <p:spPr>
            <a:xfrm rot="10800000" flipV="1">
              <a:off x="7543801" y="2329934"/>
              <a:ext cx="338457" cy="276106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7010400" y="2971800"/>
            <a:ext cx="1947820" cy="770842"/>
            <a:chOff x="7010400" y="2971801"/>
            <a:chExt cx="1947820" cy="770842"/>
          </a:xfrm>
        </p:grpSpPr>
        <p:sp>
          <p:nvSpPr>
            <p:cNvPr id="19" name="TextBox 18"/>
            <p:cNvSpPr txBox="1"/>
            <p:nvPr/>
          </p:nvSpPr>
          <p:spPr>
            <a:xfrm>
              <a:off x="7327966" y="3373311"/>
              <a:ext cx="163025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ODE coefficient</a:t>
              </a:r>
              <a:endParaRPr lang="en-US" dirty="0"/>
            </a:p>
          </p:txBody>
        </p:sp>
        <p:cxnSp>
          <p:nvCxnSpPr>
            <p:cNvPr id="20" name="Elbow Connector 19"/>
            <p:cNvCxnSpPr>
              <a:stCxn id="19" idx="1"/>
              <a:endCxn id="21" idx="2"/>
            </p:cNvCxnSpPr>
            <p:nvPr/>
          </p:nvCxnSpPr>
          <p:spPr>
            <a:xfrm rot="10800000">
              <a:off x="7010400" y="2971801"/>
              <a:ext cx="317566" cy="586177"/>
            </a:xfrm>
            <a:prstGeom prst="bentConnector2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/>
          <p:cNvSpPr/>
          <p:nvPr/>
        </p:nvSpPr>
        <p:spPr>
          <a:xfrm>
            <a:off x="6553200" y="2590800"/>
            <a:ext cx="914400" cy="381000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04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the T Cell Killing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9036"/>
            <a:ext cx="8229600" cy="300196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In steppable step()</a:t>
            </a:r>
          </a:p>
          <a:p>
            <a:r>
              <a:rPr lang="en-US" dirty="0" smtClean="0"/>
              <a:t>Above secretor instantiations, add calculation of total number of epithelial cell types</a:t>
            </a:r>
          </a:p>
          <a:p>
            <a:r>
              <a:rPr lang="en-US" dirty="0" smtClean="0"/>
              <a:t>After secretor instantiations, add a comment to annotate our new section on immune cell killing</a:t>
            </a:r>
          </a:p>
          <a:p>
            <a:r>
              <a:rPr lang="en-US" dirty="0" smtClean="0"/>
              <a:t>Get coefficient “dei2” from ODE model and add scaling</a:t>
            </a:r>
          </a:p>
          <a:p>
            <a:r>
              <a:rPr lang="en-US" dirty="0" smtClean="0"/>
              <a:t>Start a loop over all virus-releasing cells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43000" y="4511040"/>
            <a:ext cx="7315200" cy="2194560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533400" y="4754880"/>
            <a:ext cx="7620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33400" y="5715000"/>
            <a:ext cx="7620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533400" y="6126480"/>
            <a:ext cx="762000" cy="15240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45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16819</TotalTime>
  <Words>1005</Words>
  <Application>Microsoft Office PowerPoint</Application>
  <PresentationFormat>On-screen Show (4:3)</PresentationFormat>
  <Paragraphs>150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Cambria Math</vt:lpstr>
      <vt:lpstr>Wingdings</vt:lpstr>
      <vt:lpstr>Office Theme</vt:lpstr>
      <vt:lpstr>CC3D Workshop 3.1: Implementing the Viral Infection Model in CC3D—Part 5: Contact Killing</vt:lpstr>
      <vt:lpstr>Topics</vt:lpstr>
      <vt:lpstr>Before we Begin…</vt:lpstr>
      <vt:lpstr>The Model… so far</vt:lpstr>
      <vt:lpstr>Overview of Contact Killing</vt:lpstr>
      <vt:lpstr>Model Components to Implement in this Module</vt:lpstr>
      <vt:lpstr>Add NeighborTracker Plugin</vt:lpstr>
      <vt:lpstr>Overview of Algorithm</vt:lpstr>
      <vt:lpstr>Starting the T Cell Killing Implementation</vt:lpstr>
      <vt:lpstr>Calculating Contact Interface Area: Part 1</vt:lpstr>
      <vt:lpstr>Calculating Contact Interface Area: Part 2</vt:lpstr>
      <vt:lpstr>Calculating Contact Interface Area: Part 3</vt:lpstr>
      <vt:lpstr>Calculating the Probability of T Cell Killing</vt:lpstr>
      <vt:lpstr>Implementing Cell Death</vt:lpstr>
      <vt:lpstr>Exercise 3.1.1: Single T Cell Killing</vt:lpstr>
      <vt:lpstr>Mechanisms of T Cell Killing</vt:lpstr>
      <vt:lpstr>Cleanup: Remove Single Cell Experiment</vt:lpstr>
      <vt:lpstr>Adding T Cell Killing to Death Mechanism Tracking</vt:lpstr>
      <vt:lpstr>Adding T Cell Killing to Death Mechanism Plot Window</vt:lpstr>
      <vt:lpstr>Update Death Mechanism Plotting with T Cell Killing</vt:lpstr>
      <vt:lpstr>Exercise 3.1.2: Full Model Comparison</vt:lpstr>
      <vt:lpstr>Exercise 3.1.3: Effects of Preferential Attachment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Julio Monti Belmonte</dc:creator>
  <cp:lastModifiedBy>T.J. Sego</cp:lastModifiedBy>
  <cp:revision>861</cp:revision>
  <dcterms:created xsi:type="dcterms:W3CDTF">2011-11-02T17:09:23Z</dcterms:created>
  <dcterms:modified xsi:type="dcterms:W3CDTF">2020-08-06T14:49:33Z</dcterms:modified>
</cp:coreProperties>
</file>